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46"/>
  </p:notesMasterIdLst>
  <p:handoutMasterIdLst>
    <p:handoutMasterId r:id="rId47"/>
  </p:handoutMasterIdLst>
  <p:sldIdLst>
    <p:sldId id="422" r:id="rId2"/>
    <p:sldId id="355" r:id="rId3"/>
    <p:sldId id="322" r:id="rId4"/>
    <p:sldId id="331" r:id="rId5"/>
    <p:sldId id="357" r:id="rId6"/>
    <p:sldId id="327" r:id="rId7"/>
    <p:sldId id="423" r:id="rId8"/>
    <p:sldId id="379" r:id="rId9"/>
    <p:sldId id="380" r:id="rId10"/>
    <p:sldId id="381" r:id="rId11"/>
    <p:sldId id="382" r:id="rId12"/>
    <p:sldId id="383" r:id="rId13"/>
    <p:sldId id="384" r:id="rId14"/>
    <p:sldId id="385" r:id="rId15"/>
    <p:sldId id="387" r:id="rId16"/>
    <p:sldId id="388" r:id="rId17"/>
    <p:sldId id="389" r:id="rId18"/>
    <p:sldId id="390" r:id="rId19"/>
    <p:sldId id="424" r:id="rId20"/>
    <p:sldId id="425" r:id="rId21"/>
    <p:sldId id="426" r:id="rId22"/>
    <p:sldId id="406" r:id="rId23"/>
    <p:sldId id="428" r:id="rId24"/>
    <p:sldId id="429" r:id="rId25"/>
    <p:sldId id="430" r:id="rId26"/>
    <p:sldId id="431" r:id="rId27"/>
    <p:sldId id="432" r:id="rId28"/>
    <p:sldId id="377" r:id="rId29"/>
    <p:sldId id="375" r:id="rId30"/>
    <p:sldId id="376" r:id="rId31"/>
    <p:sldId id="374" r:id="rId32"/>
    <p:sldId id="433" r:id="rId33"/>
    <p:sldId id="434" r:id="rId34"/>
    <p:sldId id="435" r:id="rId35"/>
    <p:sldId id="437" r:id="rId36"/>
    <p:sldId id="438" r:id="rId37"/>
    <p:sldId id="439" r:id="rId38"/>
    <p:sldId id="440" r:id="rId39"/>
    <p:sldId id="441" r:id="rId40"/>
    <p:sldId id="408" r:id="rId41"/>
    <p:sldId id="420" r:id="rId42"/>
    <p:sldId id="443" r:id="rId43"/>
    <p:sldId id="442" r:id="rId44"/>
    <p:sldId id="369"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宇晨" initials="王宇晨" lastIdx="1" clrIdx="0">
    <p:extLst>
      <p:ext uri="{19B8F6BF-5375-455C-9EA6-DF929625EA0E}">
        <p15:presenceInfo xmlns:p15="http://schemas.microsoft.com/office/powerpoint/2012/main" userId="王宇晨"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409A"/>
    <a:srgbClr val="3C3C8E"/>
    <a:srgbClr val="587558"/>
    <a:srgbClr val="F6AB00"/>
    <a:srgbClr val="25331E"/>
    <a:srgbClr val="6B2D0B"/>
    <a:srgbClr val="445437"/>
    <a:srgbClr val="502208"/>
    <a:srgbClr val="4B6251"/>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6" autoAdjust="0"/>
    <p:restoredTop sz="71154" autoAdjust="0"/>
  </p:normalViewPr>
  <p:slideViewPr>
    <p:cSldViewPr snapToGrid="0">
      <p:cViewPr varScale="1">
        <p:scale>
          <a:sx n="84" d="100"/>
          <a:sy n="84" d="100"/>
        </p:scale>
        <p:origin x="2008" y="76"/>
      </p:cViewPr>
      <p:guideLst>
        <p:guide orient="horz" pos="2228"/>
        <p:guide pos="2880"/>
      </p:guideLst>
    </p:cSldViewPr>
  </p:slideViewPr>
  <p:notesTextViewPr>
    <p:cViewPr>
      <p:scale>
        <a:sx n="150" d="100"/>
        <a:sy n="150" d="100"/>
      </p:scale>
      <p:origin x="0" y="0"/>
    </p:cViewPr>
  </p:notesTextViewPr>
  <p:notesViewPr>
    <p:cSldViewPr snapToGrid="0">
      <p:cViewPr varScale="1">
        <p:scale>
          <a:sx n="66" d="100"/>
          <a:sy n="66" d="100"/>
        </p:scale>
        <p:origin x="3180"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0AF2B2B-1B62-4AED-A0C9-6F374DD59F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032666D-D55B-4D3E-A7C2-76EB1CEEBA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797A1-4835-44A0-92EB-AD5452DEE273}" type="datetimeFigureOut">
              <a:rPr lang="zh-CN" altLang="en-US" smtClean="0"/>
              <a:t>2022/9/9</a:t>
            </a:fld>
            <a:endParaRPr lang="zh-CN" altLang="en-US"/>
          </a:p>
        </p:txBody>
      </p:sp>
      <p:sp>
        <p:nvSpPr>
          <p:cNvPr id="4" name="页脚占位符 3">
            <a:extLst>
              <a:ext uri="{FF2B5EF4-FFF2-40B4-BE49-F238E27FC236}">
                <a16:creationId xmlns:a16="http://schemas.microsoft.com/office/drawing/2014/main" id="{EB25234A-09A5-4EB4-9517-08812643EE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EEF2DB2-BA86-431D-A263-D1D5ABA1C9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5767F2-0C03-406D-8BA6-A174136B24C0}" type="slidenum">
              <a:rPr lang="zh-CN" altLang="en-US" smtClean="0"/>
              <a:t>‹#›</a:t>
            </a:fld>
            <a:endParaRPr lang="zh-CN" altLang="en-US"/>
          </a:p>
        </p:txBody>
      </p:sp>
    </p:spTree>
    <p:extLst>
      <p:ext uri="{BB962C8B-B14F-4D97-AF65-F5344CB8AC3E}">
        <p14:creationId xmlns:p14="http://schemas.microsoft.com/office/powerpoint/2010/main" val="4004858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28764-9015-4647-AA92-F749CEE7B340}" type="datetimeFigureOut">
              <a:rPr lang="zh-CN" altLang="en-US" smtClean="0"/>
              <a:t>2022/9/9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34212-A9A7-4B0A-843A-3259CA589536}" type="slidenum">
              <a:rPr lang="zh-CN" altLang="en-US" smtClean="0"/>
              <a:t>‹#›</a:t>
            </a:fld>
            <a:endParaRPr lang="zh-CN" altLang="en-US"/>
          </a:p>
        </p:txBody>
      </p:sp>
    </p:spTree>
    <p:extLst>
      <p:ext uri="{BB962C8B-B14F-4D97-AF65-F5344CB8AC3E}">
        <p14:creationId xmlns:p14="http://schemas.microsoft.com/office/powerpoint/2010/main" val="69723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Arial" panose="020B0604020202020204" pitchFamily="34" charset="0"/>
              </a:rPr>
              <a:t>CCF B</a:t>
            </a:r>
            <a:r>
              <a:rPr lang="zh-CN" altLang="en-US" b="0" i="0" dirty="0">
                <a:solidFill>
                  <a:srgbClr val="000000"/>
                </a:solidFill>
                <a:effectLst/>
                <a:latin typeface="Arial" panose="020B0604020202020204" pitchFamily="34" charset="0"/>
              </a:rPr>
              <a:t>类的会议</a:t>
            </a:r>
            <a:endParaRPr lang="en-US" altLang="zh-CN"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Arial" panose="020B0604020202020204" pitchFamily="34" charset="0"/>
              </a:rPr>
              <a:t>用于加速</a:t>
            </a:r>
            <a:r>
              <a:rPr lang="en-US" altLang="zh-CN" b="0" i="0" dirty="0">
                <a:solidFill>
                  <a:srgbClr val="000000"/>
                </a:solidFill>
                <a:effectLst/>
                <a:latin typeface="Arial" panose="020B0604020202020204" pitchFamily="34" charset="0"/>
              </a:rPr>
              <a:t>DNN</a:t>
            </a:r>
            <a:r>
              <a:rPr lang="zh-CN" altLang="en-US" b="0" i="0" dirty="0">
                <a:solidFill>
                  <a:srgbClr val="000000"/>
                </a:solidFill>
                <a:effectLst/>
                <a:latin typeface="Arial" panose="020B0604020202020204" pitchFamily="34" charset="0"/>
              </a:rPr>
              <a:t>分布式训练的通用性能诊断和优化工具包</a:t>
            </a:r>
            <a:endParaRPr lang="en-US" altLang="zh-CN" b="0" i="0" dirty="0">
              <a:solidFill>
                <a:srgbClr val="000000"/>
              </a:solidFill>
              <a:effectLst/>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a:t>
            </a:fld>
            <a:endParaRPr lang="zh-CN" altLang="en-US"/>
          </a:p>
        </p:txBody>
      </p:sp>
    </p:spTree>
    <p:extLst>
      <p:ext uri="{BB962C8B-B14F-4D97-AF65-F5344CB8AC3E}">
        <p14:creationId xmlns:p14="http://schemas.microsoft.com/office/powerpoint/2010/main" val="518593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121212"/>
                </a:solidFill>
                <a:latin typeface="-apple-system"/>
              </a:rPr>
              <a:t>第</a:t>
            </a:r>
            <a:r>
              <a:rPr lang="en-US" altLang="zh-CN" sz="1200" dirty="0">
                <a:solidFill>
                  <a:srgbClr val="121212"/>
                </a:solidFill>
                <a:latin typeface="-apple-system"/>
              </a:rPr>
              <a:t>1</a:t>
            </a:r>
            <a:r>
              <a:rPr lang="zh-CN" altLang="en-US" sz="1200" dirty="0">
                <a:solidFill>
                  <a:srgbClr val="121212"/>
                </a:solidFill>
                <a:latin typeface="-apple-system"/>
              </a:rPr>
              <a:t>次迭代的结果如图所示</a:t>
            </a:r>
            <a:endParaRPr lang="en-US" altLang="zh-CN" sz="1200" dirty="0">
              <a:solidFill>
                <a:srgbClr val="121212"/>
              </a:solidFill>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121212"/>
                </a:solidFill>
                <a:latin typeface="-apple-system"/>
              </a:rPr>
              <a:t>从现在开始，每个</a:t>
            </a:r>
            <a:r>
              <a:rPr lang="en-US" altLang="zh-CN" sz="1200" dirty="0">
                <a:solidFill>
                  <a:srgbClr val="121212"/>
                </a:solidFill>
                <a:latin typeface="-apple-system"/>
              </a:rPr>
              <a:t>GPU</a:t>
            </a:r>
            <a:r>
              <a:rPr lang="zh-CN" altLang="en-US" sz="1200" dirty="0">
                <a:solidFill>
                  <a:srgbClr val="121212"/>
                </a:solidFill>
                <a:latin typeface="-apple-system"/>
              </a:rPr>
              <a:t>都发送上一次迭代中接收到的块</a:t>
            </a: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11</a:t>
            </a:fld>
            <a:endParaRPr lang="zh-CN" altLang="en-US"/>
          </a:p>
        </p:txBody>
      </p:sp>
    </p:spTree>
    <p:extLst>
      <p:ext uri="{BB962C8B-B14F-4D97-AF65-F5344CB8AC3E}">
        <p14:creationId xmlns:p14="http://schemas.microsoft.com/office/powerpoint/2010/main" val="3281472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121212"/>
                </a:solidFill>
                <a:latin typeface="-apple-system"/>
              </a:rPr>
              <a:t>第</a:t>
            </a:r>
            <a:r>
              <a:rPr lang="en-US" altLang="zh-CN" sz="1200" dirty="0">
                <a:solidFill>
                  <a:srgbClr val="121212"/>
                </a:solidFill>
                <a:latin typeface="-apple-system"/>
              </a:rPr>
              <a:t>1</a:t>
            </a:r>
            <a:r>
              <a:rPr lang="zh-CN" altLang="en-US" sz="1200" dirty="0">
                <a:solidFill>
                  <a:srgbClr val="121212"/>
                </a:solidFill>
                <a:latin typeface="-apple-system"/>
              </a:rPr>
              <a:t>次迭代的结果如图所示</a:t>
            </a:r>
            <a:endParaRPr lang="en-US" altLang="zh-CN" sz="1200" dirty="0">
              <a:solidFill>
                <a:srgbClr val="121212"/>
              </a:solidFill>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121212"/>
                </a:solidFill>
                <a:latin typeface="-apple-system"/>
              </a:rPr>
              <a:t>从现在开始，每个</a:t>
            </a:r>
            <a:r>
              <a:rPr lang="en-US" altLang="zh-CN" sz="1200" dirty="0">
                <a:solidFill>
                  <a:srgbClr val="121212"/>
                </a:solidFill>
                <a:latin typeface="-apple-system"/>
              </a:rPr>
              <a:t>GPU</a:t>
            </a:r>
            <a:r>
              <a:rPr lang="zh-CN" altLang="en-US" sz="1200" dirty="0">
                <a:solidFill>
                  <a:srgbClr val="121212"/>
                </a:solidFill>
                <a:latin typeface="-apple-system"/>
              </a:rPr>
              <a:t>都发送上一次迭代中接收到的块</a:t>
            </a: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12</a:t>
            </a:fld>
            <a:endParaRPr lang="zh-CN" altLang="en-US"/>
          </a:p>
        </p:txBody>
      </p:sp>
    </p:spTree>
    <p:extLst>
      <p:ext uri="{BB962C8B-B14F-4D97-AF65-F5344CB8AC3E}">
        <p14:creationId xmlns:p14="http://schemas.microsoft.com/office/powerpoint/2010/main" val="2577638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121212"/>
                </a:solidFill>
                <a:latin typeface="-apple-system"/>
              </a:rPr>
              <a:t>到此，</a:t>
            </a:r>
            <a:r>
              <a:rPr lang="en-US" altLang="zh-CN" sz="1200" dirty="0">
                <a:solidFill>
                  <a:srgbClr val="121212"/>
                </a:solidFill>
                <a:latin typeface="-apple-system"/>
              </a:rPr>
              <a:t>N-1</a:t>
            </a:r>
            <a:r>
              <a:rPr lang="zh-CN" altLang="en-US" sz="1200" dirty="0">
                <a:solidFill>
                  <a:srgbClr val="121212"/>
                </a:solidFill>
                <a:latin typeface="-apple-system"/>
              </a:rPr>
              <a:t>次迭代结束，现在每个</a:t>
            </a:r>
            <a:r>
              <a:rPr lang="en-US" altLang="zh-CN" sz="1200" dirty="0">
                <a:solidFill>
                  <a:srgbClr val="121212"/>
                </a:solidFill>
                <a:latin typeface="-apple-system"/>
              </a:rPr>
              <a:t>GPU</a:t>
            </a:r>
            <a:r>
              <a:rPr lang="zh-CN" altLang="en-US" sz="1200" dirty="0">
                <a:solidFill>
                  <a:srgbClr val="121212"/>
                </a:solidFill>
                <a:latin typeface="-apple-system"/>
              </a:rPr>
              <a:t>上的张量状态如图所示</a:t>
            </a:r>
            <a:endParaRPr lang="en-US" altLang="zh-CN" sz="1200" dirty="0">
              <a:solidFill>
                <a:srgbClr val="121212"/>
              </a:solidFill>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每个</a:t>
            </a:r>
            <a:r>
              <a:rPr lang="en-US" altLang="zh-CN" sz="1200" dirty="0">
                <a:solidFill>
                  <a:srgbClr val="121212"/>
                </a:solidFill>
                <a:latin typeface="-apple-system"/>
              </a:rPr>
              <a:t>GPU</a:t>
            </a:r>
            <a:r>
              <a:rPr lang="zh-CN" altLang="en-US" sz="1200" dirty="0">
                <a:solidFill>
                  <a:srgbClr val="121212"/>
                </a:solidFill>
                <a:latin typeface="-apple-system"/>
              </a:rPr>
              <a:t>上都有一个最终结果块</a:t>
            </a: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13</a:t>
            </a:fld>
            <a:endParaRPr lang="zh-CN" altLang="en-US"/>
          </a:p>
        </p:txBody>
      </p:sp>
    </p:spTree>
    <p:extLst>
      <p:ext uri="{BB962C8B-B14F-4D97-AF65-F5344CB8AC3E}">
        <p14:creationId xmlns:p14="http://schemas.microsoft.com/office/powerpoint/2010/main" val="1192283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121212"/>
                </a:solidFill>
                <a:latin typeface="-apple-system"/>
              </a:rPr>
              <a:t>然后进行第二轮迭代，发送最终结果块</a:t>
            </a: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14</a:t>
            </a:fld>
            <a:endParaRPr lang="zh-CN" altLang="en-US"/>
          </a:p>
        </p:txBody>
      </p:sp>
    </p:spTree>
    <p:extLst>
      <p:ext uri="{BB962C8B-B14F-4D97-AF65-F5344CB8AC3E}">
        <p14:creationId xmlns:p14="http://schemas.microsoft.com/office/powerpoint/2010/main" val="2395239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每一次都发送</a:t>
            </a:r>
            <a:r>
              <a:rPr lang="zh-CN" altLang="en-US" sz="1200" dirty="0">
                <a:solidFill>
                  <a:srgbClr val="121212"/>
                </a:solidFill>
                <a:latin typeface="-apple-system"/>
              </a:rPr>
              <a:t>上一次接收到的最终结果块</a:t>
            </a: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15</a:t>
            </a:fld>
            <a:endParaRPr lang="zh-CN" altLang="en-US"/>
          </a:p>
        </p:txBody>
      </p:sp>
    </p:spTree>
    <p:extLst>
      <p:ext uri="{BB962C8B-B14F-4D97-AF65-F5344CB8AC3E}">
        <p14:creationId xmlns:p14="http://schemas.microsoft.com/office/powerpoint/2010/main" val="1166580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121212"/>
                </a:solidFill>
                <a:latin typeface="-apple-system"/>
              </a:rPr>
              <a:t>到此，</a:t>
            </a:r>
            <a:r>
              <a:rPr lang="en-US" altLang="zh-CN" sz="1200" dirty="0">
                <a:solidFill>
                  <a:srgbClr val="121212"/>
                </a:solidFill>
                <a:latin typeface="-apple-system"/>
              </a:rPr>
              <a:t>N-1</a:t>
            </a:r>
            <a:r>
              <a:rPr lang="zh-CN" altLang="en-US" sz="1200" dirty="0">
                <a:solidFill>
                  <a:srgbClr val="121212"/>
                </a:solidFill>
                <a:latin typeface="-apple-system"/>
              </a:rPr>
              <a:t>次迭代结束，现在每个</a:t>
            </a:r>
            <a:r>
              <a:rPr lang="en-US" altLang="zh-CN" sz="1200" dirty="0">
                <a:solidFill>
                  <a:srgbClr val="121212"/>
                </a:solidFill>
                <a:latin typeface="-apple-system"/>
              </a:rPr>
              <a:t>GPU</a:t>
            </a:r>
            <a:r>
              <a:rPr lang="zh-CN" altLang="en-US" sz="1200" dirty="0">
                <a:solidFill>
                  <a:srgbClr val="121212"/>
                </a:solidFill>
                <a:latin typeface="-apple-system"/>
              </a:rPr>
              <a:t>上的张量状态如图所示</a:t>
            </a:r>
            <a:endParaRPr lang="en-US" altLang="zh-CN" sz="1200" dirty="0">
              <a:solidFill>
                <a:srgbClr val="121212"/>
              </a:solidFill>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16</a:t>
            </a:fld>
            <a:endParaRPr lang="zh-CN" altLang="en-US"/>
          </a:p>
        </p:txBody>
      </p:sp>
    </p:spTree>
    <p:extLst>
      <p:ext uri="{BB962C8B-B14F-4D97-AF65-F5344CB8AC3E}">
        <p14:creationId xmlns:p14="http://schemas.microsoft.com/office/powerpoint/2010/main" val="3483678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121212"/>
                </a:solidFill>
                <a:latin typeface="-apple-system"/>
              </a:rPr>
              <a:t>到此，</a:t>
            </a:r>
            <a:r>
              <a:rPr lang="en-US" altLang="zh-CN" sz="1200" dirty="0">
                <a:solidFill>
                  <a:srgbClr val="121212"/>
                </a:solidFill>
                <a:latin typeface="-apple-system"/>
              </a:rPr>
              <a:t>N-1</a:t>
            </a:r>
            <a:r>
              <a:rPr lang="zh-CN" altLang="en-US" sz="1200" dirty="0">
                <a:solidFill>
                  <a:srgbClr val="121212"/>
                </a:solidFill>
                <a:latin typeface="-apple-system"/>
              </a:rPr>
              <a:t>次迭代结束，现在每个</a:t>
            </a:r>
            <a:r>
              <a:rPr lang="en-US" altLang="zh-CN" sz="1200" dirty="0">
                <a:solidFill>
                  <a:srgbClr val="121212"/>
                </a:solidFill>
                <a:latin typeface="-apple-system"/>
              </a:rPr>
              <a:t>GPU</a:t>
            </a:r>
            <a:r>
              <a:rPr lang="zh-CN" altLang="en-US" sz="1200" dirty="0">
                <a:solidFill>
                  <a:srgbClr val="121212"/>
                </a:solidFill>
                <a:latin typeface="-apple-system"/>
              </a:rPr>
              <a:t>上的张量状态如图所示</a:t>
            </a:r>
            <a:endParaRPr lang="en-US" altLang="zh-CN" sz="1200" dirty="0">
              <a:solidFill>
                <a:srgbClr val="121212"/>
              </a:solidFill>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17</a:t>
            </a:fld>
            <a:endParaRPr lang="zh-CN" altLang="en-US"/>
          </a:p>
        </p:txBody>
      </p:sp>
    </p:spTree>
    <p:extLst>
      <p:ext uri="{BB962C8B-B14F-4D97-AF65-F5344CB8AC3E}">
        <p14:creationId xmlns:p14="http://schemas.microsoft.com/office/powerpoint/2010/main" val="3233253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121212"/>
                </a:solidFill>
                <a:latin typeface="-apple-system"/>
              </a:rPr>
              <a:t>最终经过两轮</a:t>
            </a:r>
            <a:r>
              <a:rPr lang="en-US" altLang="zh-CN" sz="1200" dirty="0">
                <a:solidFill>
                  <a:srgbClr val="121212"/>
                </a:solidFill>
                <a:latin typeface="-apple-system"/>
              </a:rPr>
              <a:t>N-1</a:t>
            </a:r>
            <a:r>
              <a:rPr lang="zh-CN" altLang="en-US" sz="1200" dirty="0">
                <a:solidFill>
                  <a:srgbClr val="121212"/>
                </a:solidFill>
                <a:latin typeface="-apple-system"/>
              </a:rPr>
              <a:t>次迭代后，每个</a:t>
            </a:r>
            <a:r>
              <a:rPr lang="en-US" altLang="zh-CN" sz="1200" dirty="0">
                <a:solidFill>
                  <a:srgbClr val="121212"/>
                </a:solidFill>
                <a:latin typeface="-apple-system"/>
              </a:rPr>
              <a:t>GPU</a:t>
            </a:r>
            <a:r>
              <a:rPr lang="zh-CN" altLang="en-US" sz="1200" dirty="0">
                <a:solidFill>
                  <a:srgbClr val="121212"/>
                </a:solidFill>
                <a:latin typeface="-apple-system"/>
              </a:rPr>
              <a:t>上都是需要的最终结果</a:t>
            </a:r>
            <a:endParaRPr lang="en-US" altLang="zh-CN" sz="1200" dirty="0">
              <a:solidFill>
                <a:srgbClr val="121212"/>
              </a:solidFill>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121212"/>
              </a:solidFill>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18</a:t>
            </a:fld>
            <a:endParaRPr lang="zh-CN" altLang="en-US"/>
          </a:p>
        </p:txBody>
      </p:sp>
    </p:spTree>
    <p:extLst>
      <p:ext uri="{BB962C8B-B14F-4D97-AF65-F5344CB8AC3E}">
        <p14:creationId xmlns:p14="http://schemas.microsoft.com/office/powerpoint/2010/main" val="3438209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21212"/>
                </a:solidFill>
                <a:effectLst/>
                <a:latin typeface="-apple-system"/>
              </a:rPr>
              <a:t>N</a:t>
            </a:r>
            <a:r>
              <a:rPr lang="zh-CN" altLang="en-US" b="0" i="0" dirty="0">
                <a:solidFill>
                  <a:srgbClr val="121212"/>
                </a:solidFill>
                <a:effectLst/>
                <a:latin typeface="-apple-system"/>
              </a:rPr>
              <a:t>个</a:t>
            </a:r>
            <a:r>
              <a:rPr lang="en-US" altLang="zh-CN" b="0" i="0" dirty="0">
                <a:solidFill>
                  <a:srgbClr val="121212"/>
                </a:solidFill>
                <a:effectLst/>
                <a:latin typeface="-apple-system"/>
              </a:rPr>
              <a:t>GPU</a:t>
            </a:r>
            <a:r>
              <a:rPr lang="zh-CN" altLang="en-US" b="0" i="0" dirty="0">
                <a:solidFill>
                  <a:srgbClr val="121212"/>
                </a:solidFill>
                <a:effectLst/>
                <a:latin typeface="-apple-system"/>
              </a:rPr>
              <a:t>中的每一个都将发送和接收</a:t>
            </a:r>
            <a:r>
              <a:rPr lang="en-US" altLang="zh-CN" b="0" i="0" dirty="0">
                <a:solidFill>
                  <a:srgbClr val="121212"/>
                </a:solidFill>
                <a:effectLst/>
                <a:latin typeface="-apple-system"/>
              </a:rPr>
              <a:t>2</a:t>
            </a:r>
            <a:r>
              <a:rPr lang="zh-CN" altLang="en-US" b="0" i="0" dirty="0">
                <a:solidFill>
                  <a:srgbClr val="121212"/>
                </a:solidFill>
                <a:effectLst/>
                <a:latin typeface="-apple-system"/>
              </a:rPr>
              <a:t>轮，每轮</a:t>
            </a:r>
            <a:r>
              <a:rPr lang="en-US" altLang="zh-CN" b="0" i="0" dirty="0">
                <a:solidFill>
                  <a:srgbClr val="121212"/>
                </a:solidFill>
                <a:effectLst/>
                <a:latin typeface="-apple-system"/>
              </a:rPr>
              <a:t>N-1</a:t>
            </a:r>
            <a:r>
              <a:rPr lang="zh-CN" altLang="en-US" b="0" i="0" dirty="0">
                <a:solidFill>
                  <a:srgbClr val="121212"/>
                </a:solidFill>
                <a:effectLst/>
                <a:latin typeface="-apple-system"/>
              </a:rPr>
              <a:t>次迭代</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dirty="0">
                <a:solidFill>
                  <a:srgbClr val="121212"/>
                </a:solidFill>
                <a:effectLst/>
                <a:latin typeface="-apple-system"/>
              </a:rPr>
              <a:t>设通信一次完整的参数所需时间为</a:t>
            </a:r>
            <a:r>
              <a:rPr lang="en-US" altLang="zh-CN" sz="1200" b="1" i="0" dirty="0">
                <a:solidFill>
                  <a:srgbClr val="121212"/>
                </a:solidFill>
                <a:effectLst/>
                <a:latin typeface="-apple-system"/>
              </a:rPr>
              <a:t>K</a:t>
            </a:r>
            <a:r>
              <a:rPr lang="zh-CN" altLang="en-US" sz="1200" b="1" i="0" dirty="0">
                <a:solidFill>
                  <a:srgbClr val="121212"/>
                </a:solidFill>
                <a:effectLst/>
                <a:latin typeface="-apple-system"/>
              </a:rPr>
              <a:t>，</a:t>
            </a:r>
            <a:r>
              <a:rPr lang="en-US" altLang="zh-CN" sz="1200" b="1" i="0" dirty="0">
                <a:solidFill>
                  <a:srgbClr val="121212"/>
                </a:solidFill>
                <a:effectLst/>
                <a:latin typeface="-apple-system"/>
              </a:rPr>
              <a:t>N</a:t>
            </a:r>
            <a:r>
              <a:rPr lang="zh-CN" altLang="en-US" sz="1200" b="1" i="0" dirty="0">
                <a:solidFill>
                  <a:srgbClr val="121212"/>
                </a:solidFill>
                <a:effectLst/>
                <a:latin typeface="-apple-system"/>
              </a:rPr>
              <a:t>分之一的参数，也就是每一块就需要</a:t>
            </a:r>
            <a:r>
              <a:rPr lang="en-US" altLang="zh-CN" sz="1200" b="1" i="0" dirty="0">
                <a:solidFill>
                  <a:srgbClr val="121212"/>
                </a:solidFill>
                <a:effectLst/>
                <a:latin typeface="-apple-system"/>
              </a:rPr>
              <a:t>K/N</a:t>
            </a:r>
          </a:p>
          <a:p>
            <a:r>
              <a:rPr lang="zh-CN" altLang="en-US" b="0" i="0" dirty="0">
                <a:solidFill>
                  <a:srgbClr val="121212"/>
                </a:solidFill>
                <a:effectLst/>
                <a:latin typeface="-apple-system"/>
              </a:rPr>
              <a:t>因此，通信时间如公式所示，理论上不会随</a:t>
            </a:r>
            <a:r>
              <a:rPr lang="en-US" altLang="zh-CN" b="0" i="0" dirty="0">
                <a:solidFill>
                  <a:srgbClr val="121212"/>
                </a:solidFill>
                <a:effectLst/>
                <a:latin typeface="-apple-system"/>
              </a:rPr>
              <a:t>GPU</a:t>
            </a:r>
            <a:r>
              <a:rPr lang="zh-CN" altLang="en-US" b="0" i="0" dirty="0">
                <a:solidFill>
                  <a:srgbClr val="121212"/>
                </a:solidFill>
                <a:effectLst/>
                <a:latin typeface="-apple-system"/>
              </a:rPr>
              <a:t>数据增加而变长，通信开销优于参数服务器</a:t>
            </a:r>
            <a:endParaRPr lang="en-US" altLang="zh-CN" b="0" i="0" dirty="0">
              <a:solidFill>
                <a:srgbClr val="121212"/>
              </a:solidFill>
              <a:effectLst/>
              <a:latin typeface="-apple-system"/>
            </a:endParaRPr>
          </a:p>
          <a:p>
            <a:r>
              <a:rPr lang="zh-CN" altLang="en-US" b="0" i="0" dirty="0">
                <a:solidFill>
                  <a:srgbClr val="121212"/>
                </a:solidFill>
                <a:effectLst/>
                <a:latin typeface="-apple-system"/>
              </a:rPr>
              <a:t>现在</a:t>
            </a:r>
            <a:r>
              <a:rPr lang="en-US" altLang="zh-CN" b="0" i="0" dirty="0" err="1">
                <a:solidFill>
                  <a:srgbClr val="121212"/>
                </a:solidFill>
                <a:effectLst/>
                <a:latin typeface="-apple-system"/>
              </a:rPr>
              <a:t>pytorch</a:t>
            </a:r>
            <a:r>
              <a:rPr lang="zh-CN" altLang="en-US" b="0" i="0" dirty="0">
                <a:solidFill>
                  <a:srgbClr val="121212"/>
                </a:solidFill>
                <a:effectLst/>
                <a:latin typeface="-apple-system"/>
              </a:rPr>
              <a:t>中常用的通信框架</a:t>
            </a:r>
            <a:r>
              <a:rPr lang="en-US" altLang="zh-CN" b="0" i="0" dirty="0" err="1">
                <a:solidFill>
                  <a:srgbClr val="121212"/>
                </a:solidFill>
                <a:effectLst/>
                <a:latin typeface="-apple-system"/>
              </a:rPr>
              <a:t>ddp</a:t>
            </a:r>
            <a:r>
              <a:rPr lang="zh-CN" altLang="en-US" b="0" i="0" dirty="0">
                <a:solidFill>
                  <a:srgbClr val="121212"/>
                </a:solidFill>
                <a:effectLst/>
                <a:latin typeface="-apple-system"/>
              </a:rPr>
              <a:t>就是基于</a:t>
            </a:r>
            <a:r>
              <a:rPr lang="en-US" altLang="zh-CN" b="0" i="0" dirty="0">
                <a:solidFill>
                  <a:srgbClr val="121212"/>
                </a:solidFill>
                <a:effectLst/>
                <a:latin typeface="-apple-system"/>
              </a:rPr>
              <a:t>Ring </a:t>
            </a:r>
            <a:r>
              <a:rPr lang="en-US" altLang="zh-CN" b="0" i="0" dirty="0" err="1">
                <a:solidFill>
                  <a:srgbClr val="121212"/>
                </a:solidFill>
                <a:effectLst/>
                <a:latin typeface="-apple-system"/>
              </a:rPr>
              <a:t>allreduce</a:t>
            </a:r>
            <a:r>
              <a:rPr lang="zh-CN" altLang="en-US" b="0" i="0" dirty="0">
                <a:solidFill>
                  <a:srgbClr val="121212"/>
                </a:solidFill>
                <a:effectLst/>
                <a:latin typeface="-apple-system"/>
              </a:rPr>
              <a:t>实现的</a:t>
            </a: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19</a:t>
            </a:fld>
            <a:endParaRPr lang="zh-CN" altLang="en-US"/>
          </a:p>
        </p:txBody>
      </p:sp>
    </p:spTree>
    <p:extLst>
      <p:ext uri="{BB962C8B-B14F-4D97-AF65-F5344CB8AC3E}">
        <p14:creationId xmlns:p14="http://schemas.microsoft.com/office/powerpoint/2010/main" val="3133888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而现有的这些参数同步方式在异构</a:t>
            </a:r>
            <a:r>
              <a:rPr lang="en-US" altLang="zh-CN" b="0" dirty="0"/>
              <a:t>GPU</a:t>
            </a:r>
            <a:r>
              <a:rPr lang="zh-CN" altLang="en-US" b="0" dirty="0"/>
              <a:t>集群中存在一些问题</a:t>
            </a:r>
            <a:endParaRPr lang="en-US" altLang="zh-CN" b="0" dirty="0"/>
          </a:p>
          <a:p>
            <a:r>
              <a:rPr lang="zh-CN" altLang="en-US" b="0" dirty="0"/>
              <a:t>如图所示，在异构</a:t>
            </a:r>
            <a:r>
              <a:rPr lang="en-US" altLang="zh-CN" b="0" dirty="0"/>
              <a:t>GPU</a:t>
            </a:r>
            <a:r>
              <a:rPr lang="zh-CN" altLang="en-US" b="0" dirty="0"/>
              <a:t>集群中，存在不止一种用于训练的</a:t>
            </a:r>
            <a:r>
              <a:rPr lang="en-US" altLang="zh-CN" b="0" dirty="0"/>
              <a:t>GPU</a:t>
            </a:r>
          </a:p>
          <a:p>
            <a:r>
              <a:rPr lang="zh-CN" altLang="en-US" b="0" dirty="0"/>
              <a:t>就比如说我们现在训练模型使用的</a:t>
            </a:r>
            <a:r>
              <a:rPr lang="en-US" altLang="zh-CN" b="0" dirty="0"/>
              <a:t>GPU</a:t>
            </a:r>
            <a:r>
              <a:rPr lang="zh-CN" altLang="en-US" b="0" dirty="0"/>
              <a:t>集群，旧的</a:t>
            </a:r>
            <a:r>
              <a:rPr lang="en-US" altLang="zh-CN" b="0" dirty="0"/>
              <a:t>4</a:t>
            </a:r>
            <a:r>
              <a:rPr lang="zh-CN" altLang="en-US" b="0" dirty="0"/>
              <a:t>台节点是</a:t>
            </a:r>
            <a:r>
              <a:rPr lang="en-US" altLang="zh-CN" b="0" dirty="0"/>
              <a:t>2080ti</a:t>
            </a:r>
            <a:r>
              <a:rPr lang="zh-CN" altLang="en-US" b="0" dirty="0"/>
              <a:t>，而新的两台节点则是</a:t>
            </a:r>
            <a:r>
              <a:rPr lang="en-US" altLang="zh-CN" b="0" dirty="0"/>
              <a:t>3090</a:t>
            </a:r>
          </a:p>
          <a:p>
            <a:r>
              <a:rPr lang="zh-CN" altLang="en-US" b="0" dirty="0"/>
              <a:t>由于</a:t>
            </a:r>
            <a:r>
              <a:rPr lang="en-US" altLang="zh-CN" b="0" dirty="0"/>
              <a:t>GPU</a:t>
            </a:r>
            <a:r>
              <a:rPr lang="zh-CN" altLang="en-US" b="0" dirty="0"/>
              <a:t>产品迭代周期很短，一般只有一到两年，因此新的算力更高的</a:t>
            </a:r>
            <a:r>
              <a:rPr lang="en-US" altLang="zh-CN" b="0" dirty="0"/>
              <a:t>GPU</a:t>
            </a:r>
            <a:r>
              <a:rPr lang="zh-CN" altLang="en-US" b="0" dirty="0"/>
              <a:t>发布时，旧的</a:t>
            </a:r>
            <a:r>
              <a:rPr lang="en-US" altLang="zh-CN" b="0" dirty="0"/>
              <a:t>GPU</a:t>
            </a:r>
            <a:r>
              <a:rPr lang="zh-CN" altLang="en-US" b="0" dirty="0"/>
              <a:t>还不会被淘汰，就会出现不同类型</a:t>
            </a:r>
            <a:r>
              <a:rPr lang="en-US" altLang="zh-CN" b="0" dirty="0"/>
              <a:t>GPU</a:t>
            </a:r>
            <a:r>
              <a:rPr lang="zh-CN" altLang="en-US" b="0" dirty="0"/>
              <a:t>混合使用的情况</a:t>
            </a:r>
            <a:endParaRPr lang="en-US" altLang="zh-CN" b="0" dirty="0"/>
          </a:p>
          <a:p>
            <a:r>
              <a:rPr lang="zh-CN" altLang="en-US" b="0" dirty="0"/>
              <a:t>也就是异构</a:t>
            </a:r>
            <a:r>
              <a:rPr lang="en-US" altLang="zh-CN" b="0" dirty="0"/>
              <a:t>GPU</a:t>
            </a:r>
            <a:r>
              <a:rPr lang="zh-CN" altLang="en-US" b="0" dirty="0"/>
              <a:t>的使用对于很多集群来说是难以避免的</a:t>
            </a:r>
            <a:endParaRPr lang="en-US" altLang="zh-CN" b="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20</a:t>
            </a:fld>
            <a:endParaRPr lang="zh-CN" altLang="en-US"/>
          </a:p>
        </p:txBody>
      </p:sp>
    </p:spTree>
    <p:extLst>
      <p:ext uri="{BB962C8B-B14F-4D97-AF65-F5344CB8AC3E}">
        <p14:creationId xmlns:p14="http://schemas.microsoft.com/office/powerpoint/2010/main" val="610884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3</a:t>
            </a:fld>
            <a:endParaRPr lang="zh-CN" altLang="en-US"/>
          </a:p>
        </p:txBody>
      </p:sp>
    </p:spTree>
    <p:extLst>
      <p:ext uri="{BB962C8B-B14F-4D97-AF65-F5344CB8AC3E}">
        <p14:creationId xmlns:p14="http://schemas.microsoft.com/office/powerpoint/2010/main" val="956699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在异构</a:t>
            </a:r>
            <a:r>
              <a:rPr lang="en-US" altLang="zh-CN" b="0" dirty="0"/>
              <a:t>GPU</a:t>
            </a:r>
            <a:r>
              <a:rPr lang="zh-CN" altLang="en-US" b="0" dirty="0"/>
              <a:t>集群中，参数同步存在的主要问题是</a:t>
            </a:r>
            <a:r>
              <a:rPr lang="en-US" altLang="zh-CN" b="0" dirty="0"/>
              <a:t>GPU</a:t>
            </a:r>
            <a:r>
              <a:rPr lang="zh-CN" altLang="en-US" b="0" dirty="0"/>
              <a:t>的算力差异导致的掉队现象</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比如说，在如图所示的参数服务器架构中，我们首先假设</a:t>
            </a:r>
            <a:r>
              <a:rPr lang="en-US" altLang="zh-CN" b="0" dirty="0"/>
              <a:t>GPU12</a:t>
            </a:r>
            <a:r>
              <a:rPr lang="zh-CN" altLang="en-US" b="0" dirty="0"/>
              <a:t>是</a:t>
            </a:r>
            <a:r>
              <a:rPr lang="en-US" altLang="zh-CN" b="0" dirty="0"/>
              <a:t>RTX3090</a:t>
            </a:r>
            <a:r>
              <a:rPr lang="zh-CN" altLang="en-US" b="0" dirty="0"/>
              <a:t>，</a:t>
            </a:r>
            <a:r>
              <a:rPr lang="en-US" altLang="zh-CN" b="0" dirty="0"/>
              <a:t>GPU34</a:t>
            </a:r>
            <a:r>
              <a:rPr lang="zh-CN" altLang="en-US" b="0" dirty="0"/>
              <a:t>是</a:t>
            </a:r>
            <a:r>
              <a:rPr lang="en-US" altLang="zh-CN" b="0" dirty="0"/>
              <a:t>2080ti</a:t>
            </a:r>
          </a:p>
          <a:p>
            <a:r>
              <a:rPr lang="zh-CN" altLang="en-US" b="0" dirty="0"/>
              <a:t>那么由于两种</a:t>
            </a:r>
            <a:r>
              <a:rPr lang="en-US" altLang="zh-CN" b="0" dirty="0"/>
              <a:t>GPU</a:t>
            </a:r>
            <a:r>
              <a:rPr lang="zh-CN" altLang="en-US" b="0" dirty="0"/>
              <a:t>间的算力差异，在数据并行模式下训练相同模型时，</a:t>
            </a:r>
            <a:r>
              <a:rPr lang="en-US" altLang="zh-CN" b="0" dirty="0"/>
              <a:t>GPU12</a:t>
            </a:r>
            <a:r>
              <a:rPr lang="zh-CN" altLang="en-US" b="0" dirty="0"/>
              <a:t>会比</a:t>
            </a:r>
            <a:r>
              <a:rPr lang="en-US" altLang="zh-CN" b="0" dirty="0"/>
              <a:t>34</a:t>
            </a:r>
            <a:r>
              <a:rPr lang="zh-CN" altLang="en-US" b="0" dirty="0"/>
              <a:t>更早完成计算</a:t>
            </a:r>
            <a:endParaRPr lang="en-US" altLang="zh-CN" b="0" dirty="0"/>
          </a:p>
          <a:p>
            <a:r>
              <a:rPr lang="zh-CN" altLang="en-US" b="0" dirty="0"/>
              <a:t>但参数同步需要</a:t>
            </a:r>
            <a:r>
              <a:rPr lang="en-US" altLang="zh-CN" b="0" dirty="0"/>
              <a:t>4</a:t>
            </a:r>
            <a:r>
              <a:rPr lang="zh-CN" altLang="en-US" b="0" dirty="0"/>
              <a:t>个</a:t>
            </a:r>
            <a:r>
              <a:rPr lang="en-US" altLang="zh-CN" b="0" dirty="0"/>
              <a:t>GPU</a:t>
            </a:r>
            <a:r>
              <a:rPr lang="zh-CN" altLang="en-US" b="0" dirty="0"/>
              <a:t>全部完成计算才能开始，所以先完成的</a:t>
            </a:r>
            <a:r>
              <a:rPr lang="en-US" altLang="zh-CN" b="0" dirty="0"/>
              <a:t>GPU12</a:t>
            </a:r>
            <a:r>
              <a:rPr lang="zh-CN" altLang="en-US" b="0" dirty="0"/>
              <a:t>必须等待</a:t>
            </a:r>
            <a:r>
              <a:rPr lang="en-US" altLang="zh-CN" b="0" dirty="0"/>
              <a:t>34</a:t>
            </a:r>
            <a:r>
              <a:rPr lang="zh-CN" altLang="en-US" b="0" dirty="0"/>
              <a:t>完成</a:t>
            </a:r>
            <a:endParaRPr lang="en-US" altLang="zh-CN" b="0" dirty="0"/>
          </a:p>
          <a:p>
            <a:r>
              <a:rPr lang="zh-CN" altLang="en-US" b="0" dirty="0"/>
              <a:t>此时，训练总时间取决于训练速度最慢的</a:t>
            </a:r>
            <a:r>
              <a:rPr lang="en-US" altLang="zh-CN" b="0" dirty="0"/>
              <a:t>GPU</a:t>
            </a:r>
          </a:p>
          <a:p>
            <a:r>
              <a:rPr lang="zh-CN" altLang="en-US" b="0" dirty="0"/>
              <a:t>也就是说，在异构</a:t>
            </a:r>
            <a:r>
              <a:rPr lang="en-US" altLang="zh-CN" b="0" dirty="0"/>
              <a:t>GPU</a:t>
            </a:r>
            <a:r>
              <a:rPr lang="zh-CN" altLang="en-US" b="0" dirty="0"/>
              <a:t>集群中采用数据并行无法充分利用算力高的</a:t>
            </a:r>
            <a:r>
              <a:rPr lang="en-US" altLang="zh-CN" b="0" dirty="0"/>
              <a:t>GPU</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21</a:t>
            </a:fld>
            <a:endParaRPr lang="zh-CN" altLang="en-US"/>
          </a:p>
        </p:txBody>
      </p:sp>
    </p:spTree>
    <p:extLst>
      <p:ext uri="{BB962C8B-B14F-4D97-AF65-F5344CB8AC3E}">
        <p14:creationId xmlns:p14="http://schemas.microsoft.com/office/powerpoint/2010/main" val="2197358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为了解决这一问题，这篇文章提供了一种解决思路</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22</a:t>
            </a:fld>
            <a:endParaRPr lang="zh-CN" altLang="en-US"/>
          </a:p>
        </p:txBody>
      </p:sp>
    </p:spTree>
    <p:extLst>
      <p:ext uri="{BB962C8B-B14F-4D97-AF65-F5344CB8AC3E}">
        <p14:creationId xmlns:p14="http://schemas.microsoft.com/office/powerpoint/2010/main" val="3636521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首先是异构环境中通信方法的选择</a:t>
            </a:r>
            <a:endParaRPr lang="en-US" altLang="zh-CN" dirty="0"/>
          </a:p>
          <a:p>
            <a:r>
              <a:rPr lang="en-US" altLang="zh-CN" dirty="0" err="1"/>
              <a:t>AllReduce</a:t>
            </a:r>
            <a:r>
              <a:rPr lang="zh-CN" altLang="en-US" dirty="0"/>
              <a:t>在同构集群中表现优于参数服务器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但在异构环境中</a:t>
            </a:r>
            <a:r>
              <a:rPr lang="en-US" altLang="zh-CN" sz="1200" b="1" i="0" dirty="0" err="1">
                <a:solidFill>
                  <a:srgbClr val="121212"/>
                </a:solidFill>
                <a:effectLst/>
                <a:latin typeface="-apple-system"/>
              </a:rPr>
              <a:t>AllReduce</a:t>
            </a:r>
            <a:r>
              <a:rPr lang="zh-CN" altLang="en-US" sz="1200" b="1" i="0" dirty="0">
                <a:solidFill>
                  <a:srgbClr val="121212"/>
                </a:solidFill>
                <a:effectLst/>
                <a:latin typeface="-apple-system"/>
              </a:rPr>
              <a:t>表现不佳</a:t>
            </a:r>
            <a:endParaRPr lang="en-US" altLang="zh-CN" sz="1200" b="1" dirty="0"/>
          </a:p>
          <a:p>
            <a:r>
              <a:rPr lang="zh-CN" altLang="en-US" b="0" dirty="0"/>
              <a:t>如图所示，左图是同构环境，右图是异构环境，</a:t>
            </a:r>
            <a:r>
              <a:rPr lang="en-US" altLang="zh-CN" b="0" dirty="0"/>
              <a:t>BP</a:t>
            </a:r>
            <a:r>
              <a:rPr lang="zh-CN" altLang="en-US" b="0" dirty="0"/>
              <a:t>代表反向传播，也就是梯度计算，</a:t>
            </a:r>
            <a:r>
              <a:rPr lang="en-US" altLang="zh-CN" b="0" dirty="0"/>
              <a:t>GA</a:t>
            </a:r>
            <a:r>
              <a:rPr lang="zh-CN" altLang="en-US" b="0" dirty="0"/>
              <a:t>代表梯度聚合，也就是参数同步，每当完成一次梯度计算操作就可以进行对应的参数同步</a:t>
            </a:r>
            <a:endParaRPr lang="en-US" altLang="zh-CN" b="0" dirty="0"/>
          </a:p>
          <a:p>
            <a:r>
              <a:rPr lang="zh-CN" altLang="en-US" b="0" dirty="0"/>
              <a:t>使用同构</a:t>
            </a:r>
            <a:r>
              <a:rPr lang="en-US" altLang="zh-CN" b="0" dirty="0"/>
              <a:t>GPU</a:t>
            </a:r>
            <a:r>
              <a:rPr lang="zh-CN" altLang="en-US" b="0" dirty="0"/>
              <a:t>时，</a:t>
            </a:r>
            <a:r>
              <a:rPr lang="en-US" altLang="zh-CN" b="0" dirty="0"/>
              <a:t>GPU</a:t>
            </a:r>
            <a:r>
              <a:rPr lang="zh-CN" altLang="en-US" b="0" dirty="0"/>
              <a:t>计算能力相同，梯度计算可以同时完成，因此可以立刻进行参数同步，使得通信计算能够最大程度重叠</a:t>
            </a:r>
            <a:endParaRPr lang="en-US" altLang="zh-CN" b="0" dirty="0"/>
          </a:p>
          <a:p>
            <a:r>
              <a:rPr lang="zh-CN" altLang="en-US" b="0" dirty="0"/>
              <a:t>而使用异构</a:t>
            </a:r>
            <a:r>
              <a:rPr lang="en-US" altLang="zh-CN" b="0" dirty="0"/>
              <a:t>GPU</a:t>
            </a:r>
            <a:r>
              <a:rPr lang="zh-CN" altLang="en-US" b="0" dirty="0"/>
              <a:t>时，</a:t>
            </a:r>
            <a:r>
              <a:rPr lang="en-US" altLang="zh-CN" b="0" dirty="0"/>
              <a:t>GPU0</a:t>
            </a:r>
            <a:r>
              <a:rPr lang="zh-CN" altLang="en-US" b="0" dirty="0"/>
              <a:t>计算能力较弱，</a:t>
            </a:r>
            <a:r>
              <a:rPr lang="en-US" altLang="zh-CN" b="0" dirty="0"/>
              <a:t>GPU12</a:t>
            </a:r>
            <a:r>
              <a:rPr lang="zh-CN" altLang="en-US" b="0" dirty="0"/>
              <a:t>计算完成后通信不能立刻进行</a:t>
            </a:r>
            <a:endParaRPr lang="en-US" altLang="zh-CN" b="0" dirty="0"/>
          </a:p>
          <a:p>
            <a:r>
              <a:rPr lang="zh-CN" altLang="en-US" b="0" dirty="0"/>
              <a:t>也就是说</a:t>
            </a:r>
            <a:r>
              <a:rPr lang="en-US" altLang="zh-CN" b="0" dirty="0" err="1"/>
              <a:t>AllReduce</a:t>
            </a:r>
            <a:r>
              <a:rPr lang="zh-CN" altLang="en-US" b="0" dirty="0"/>
              <a:t>在异构环境下存在和参数服务器相同的问题</a:t>
            </a:r>
            <a:endParaRPr lang="en-US" altLang="zh-CN" b="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23</a:t>
            </a:fld>
            <a:endParaRPr lang="zh-CN" altLang="en-US"/>
          </a:p>
        </p:txBody>
      </p:sp>
    </p:spTree>
    <p:extLst>
      <p:ext uri="{BB962C8B-B14F-4D97-AF65-F5344CB8AC3E}">
        <p14:creationId xmlns:p14="http://schemas.microsoft.com/office/powerpoint/2010/main" val="2584339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而参数服务器架构可以通过一些策略缓解异构带来的问题</a:t>
            </a:r>
            <a:endParaRPr lang="en-US" altLang="zh-CN" dirty="0"/>
          </a:p>
          <a:p>
            <a:r>
              <a:rPr lang="zh-CN" altLang="en-US" b="0" dirty="0"/>
              <a:t>比如把最慢的机器</a:t>
            </a:r>
            <a:r>
              <a:rPr lang="en-US" altLang="zh-CN" b="0" dirty="0"/>
              <a:t>GPU0</a:t>
            </a:r>
            <a:r>
              <a:rPr lang="zh-CN" altLang="en-US" b="0" dirty="0"/>
              <a:t>同时作为</a:t>
            </a:r>
            <a:r>
              <a:rPr lang="en-US" altLang="zh-CN" b="0" dirty="0"/>
              <a:t>worker</a:t>
            </a:r>
            <a:r>
              <a:rPr lang="zh-CN" altLang="en-US" b="0" dirty="0"/>
              <a:t>和参数同步的服务器</a:t>
            </a:r>
            <a:endParaRPr lang="en-US" altLang="zh-CN" b="0" dirty="0"/>
          </a:p>
          <a:p>
            <a:r>
              <a:rPr lang="zh-CN" altLang="en-US" b="0" dirty="0"/>
              <a:t>这样可以通过消除最慢的</a:t>
            </a:r>
            <a:r>
              <a:rPr lang="en-US" altLang="zh-CN" b="0" dirty="0"/>
              <a:t>GPU</a:t>
            </a:r>
            <a:r>
              <a:rPr lang="zh-CN" altLang="en-US" b="0" dirty="0"/>
              <a:t>的通信来加快训练</a:t>
            </a:r>
            <a:endParaRPr lang="en-US" altLang="zh-CN" b="0" dirty="0"/>
          </a:p>
          <a:p>
            <a:r>
              <a:rPr lang="zh-CN" altLang="en-US" b="0" dirty="0"/>
              <a:t>与此同时，在参数服务器架构中，参数同步包括向服务器发送参数和从服务器接收参数两部分，因此</a:t>
            </a:r>
            <a:r>
              <a:rPr lang="en-US" altLang="zh-CN" b="0" dirty="0"/>
              <a:t>GPU0</a:t>
            </a:r>
            <a:r>
              <a:rPr lang="zh-CN" altLang="en-US" b="0" dirty="0"/>
              <a:t>只需要接收参数，参数同步在</a:t>
            </a:r>
            <a:r>
              <a:rPr lang="zh-CN" altLang="en-US" dirty="0"/>
              <a:t>收到其他设备的梯度时开始，而</a:t>
            </a:r>
            <a:r>
              <a:rPr lang="en-US" altLang="zh-CN" dirty="0"/>
              <a:t>GPU12</a:t>
            </a:r>
            <a:r>
              <a:rPr lang="zh-CN" altLang="en-US" dirty="0"/>
              <a:t>的参数同步在梯度计算完成后就可以进行</a:t>
            </a:r>
            <a:endParaRPr lang="en-US" altLang="zh-CN" b="0" dirty="0"/>
          </a:p>
          <a:p>
            <a:r>
              <a:rPr lang="zh-CN" altLang="en-US" b="0" dirty="0"/>
              <a:t>通过这种策略，可以减少参数服务器架构的训练时间</a:t>
            </a:r>
            <a:endParaRPr lang="en-US" altLang="zh-CN" b="0" dirty="0"/>
          </a:p>
          <a:p>
            <a:r>
              <a:rPr lang="zh-CN" altLang="en-US" b="0" dirty="0"/>
              <a:t>此时，如图所示，和下面的</a:t>
            </a:r>
            <a:r>
              <a:rPr lang="en-US" altLang="zh-CN" b="0" dirty="0" err="1"/>
              <a:t>AllReduce</a:t>
            </a:r>
            <a:r>
              <a:rPr lang="zh-CN" altLang="en-US" b="0" dirty="0"/>
              <a:t>相比，虽然参数服务器架构中相同张量的通信时间更长，但由于不会出现通信延迟，所以反而可能比</a:t>
            </a:r>
            <a:r>
              <a:rPr lang="en-US" altLang="zh-CN" b="0" dirty="0" err="1"/>
              <a:t>AllReduce</a:t>
            </a:r>
            <a:r>
              <a:rPr lang="zh-CN" altLang="en-US" b="0" dirty="0"/>
              <a:t>更快完成训练</a:t>
            </a:r>
            <a:endParaRPr lang="en-US" altLang="zh-CN" b="0" dirty="0"/>
          </a:p>
          <a:p>
            <a:r>
              <a:rPr lang="zh-CN" altLang="en-US" b="0" dirty="0"/>
              <a:t>因此在异构环境下，</a:t>
            </a:r>
            <a:r>
              <a:rPr lang="en-US" altLang="zh-CN" b="0" dirty="0" err="1"/>
              <a:t>AllReduce</a:t>
            </a:r>
            <a:r>
              <a:rPr lang="zh-CN" altLang="en-US" b="0" dirty="0"/>
              <a:t>不一定优于参数服务器，需要根据实际情况进行决策</a:t>
            </a:r>
            <a:endParaRPr lang="en-US" altLang="zh-CN" b="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24</a:t>
            </a:fld>
            <a:endParaRPr lang="zh-CN" altLang="en-US"/>
          </a:p>
        </p:txBody>
      </p:sp>
    </p:spTree>
    <p:extLst>
      <p:ext uri="{BB962C8B-B14F-4D97-AF65-F5344CB8AC3E}">
        <p14:creationId xmlns:p14="http://schemas.microsoft.com/office/powerpoint/2010/main" val="3420989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另一个策略是模型副本复制</a:t>
            </a:r>
            <a:endParaRPr lang="en-US" altLang="zh-CN" b="0" dirty="0"/>
          </a:p>
          <a:p>
            <a:r>
              <a:rPr lang="zh-CN" altLang="en-US" b="0" dirty="0"/>
              <a:t>这个策略的出发点是充分利用计算能力较强的</a:t>
            </a:r>
            <a:r>
              <a:rPr lang="en-US" altLang="zh-CN" b="0" dirty="0"/>
              <a:t>GPU</a:t>
            </a:r>
            <a:r>
              <a:rPr lang="zh-CN" altLang="en-US" b="0" dirty="0"/>
              <a:t>的等待时间</a:t>
            </a:r>
            <a:endParaRPr lang="en-US" altLang="zh-CN" b="0" dirty="0"/>
          </a:p>
          <a:p>
            <a:r>
              <a:rPr lang="zh-CN" altLang="en-US" b="0" dirty="0"/>
              <a:t>如图所示，在</a:t>
            </a:r>
            <a:r>
              <a:rPr lang="en-US" altLang="zh-CN" b="0" dirty="0"/>
              <a:t>GPU12</a:t>
            </a:r>
            <a:r>
              <a:rPr lang="zh-CN" altLang="en-US" b="0" dirty="0"/>
              <a:t>等待</a:t>
            </a:r>
            <a:r>
              <a:rPr lang="en-US" altLang="zh-CN" b="0" dirty="0"/>
              <a:t>GPU34</a:t>
            </a:r>
            <a:r>
              <a:rPr lang="zh-CN" altLang="en-US" b="0" dirty="0"/>
              <a:t>完成计算的时间内，可以让它们去负责新的模型副本的计算</a:t>
            </a:r>
            <a:endParaRPr lang="en-US" altLang="zh-CN" b="0" dirty="0"/>
          </a:p>
          <a:p>
            <a:r>
              <a:rPr lang="zh-CN" altLang="en-US" b="0" dirty="0"/>
              <a:t>即原本是</a:t>
            </a:r>
            <a:r>
              <a:rPr lang="en-US" altLang="zh-CN" b="0" dirty="0"/>
              <a:t>4</a:t>
            </a:r>
            <a:r>
              <a:rPr lang="zh-CN" altLang="en-US" b="0" dirty="0"/>
              <a:t>个</a:t>
            </a:r>
            <a:r>
              <a:rPr lang="en-US" altLang="zh-CN" b="0" dirty="0"/>
              <a:t>GPU</a:t>
            </a:r>
            <a:r>
              <a:rPr lang="zh-CN" altLang="en-US" b="0" dirty="0"/>
              <a:t>，</a:t>
            </a:r>
            <a:r>
              <a:rPr lang="en-US" altLang="zh-CN" b="0" dirty="0"/>
              <a:t>4</a:t>
            </a:r>
            <a:r>
              <a:rPr lang="zh-CN" altLang="en-US" b="0" dirty="0"/>
              <a:t>个模型副本</a:t>
            </a:r>
            <a:endParaRPr lang="en-US" altLang="zh-CN" b="0" dirty="0"/>
          </a:p>
          <a:p>
            <a:r>
              <a:rPr lang="zh-CN" altLang="en-US" b="0" dirty="0"/>
              <a:t>现在则是</a:t>
            </a:r>
            <a:r>
              <a:rPr lang="en-US" altLang="zh-CN" b="0" dirty="0"/>
              <a:t>6</a:t>
            </a:r>
            <a:r>
              <a:rPr lang="zh-CN" altLang="en-US" b="0" dirty="0"/>
              <a:t>个模型副本，</a:t>
            </a:r>
            <a:r>
              <a:rPr lang="en-US" altLang="zh-CN" b="0" dirty="0"/>
              <a:t>GPU12</a:t>
            </a:r>
            <a:r>
              <a:rPr lang="zh-CN" altLang="en-US" b="0" dirty="0"/>
              <a:t>负责两个，</a:t>
            </a:r>
            <a:r>
              <a:rPr lang="en-US" altLang="zh-CN" b="0" dirty="0"/>
              <a:t>34</a:t>
            </a:r>
            <a:r>
              <a:rPr lang="zh-CN" altLang="en-US" b="0" dirty="0"/>
              <a:t>负责</a:t>
            </a:r>
            <a:r>
              <a:rPr lang="en-US" altLang="zh-CN" b="0" dirty="0"/>
              <a:t>1</a:t>
            </a:r>
            <a:r>
              <a:rPr lang="zh-CN" altLang="en-US" b="0" dirty="0"/>
              <a:t>个</a:t>
            </a:r>
            <a:endParaRPr lang="en-US" altLang="zh-CN" b="0" dirty="0"/>
          </a:p>
          <a:p>
            <a:r>
              <a:rPr lang="zh-CN" altLang="en-US" b="0" dirty="0"/>
              <a:t>这样就相当于增加了两台机器进行数据并行</a:t>
            </a:r>
            <a:endParaRPr lang="en-US" altLang="zh-CN" b="0" dirty="0"/>
          </a:p>
          <a:p>
            <a:r>
              <a:rPr lang="zh-CN" altLang="en-US" b="0" dirty="0"/>
              <a:t>当然，这种计算时间整数比是理想状态，实际情况可能延长了单次同步的训练时间，无法达到理想加速效果</a:t>
            </a:r>
            <a:endParaRPr lang="en-US" altLang="zh-CN" b="0" dirty="0"/>
          </a:p>
          <a:p>
            <a:r>
              <a:rPr lang="zh-CN" altLang="en-US" b="0" dirty="0"/>
              <a:t>极端情况甚至可能无法加速，因此也需要决定是否采用该策略</a:t>
            </a:r>
            <a:endParaRPr lang="en-US" altLang="zh-CN" b="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25</a:t>
            </a:fld>
            <a:endParaRPr lang="zh-CN" altLang="en-US"/>
          </a:p>
        </p:txBody>
      </p:sp>
    </p:spTree>
    <p:extLst>
      <p:ext uri="{BB962C8B-B14F-4D97-AF65-F5344CB8AC3E}">
        <p14:creationId xmlns:p14="http://schemas.microsoft.com/office/powerpoint/2010/main" val="14670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最后是将模型并行和数据并行混合起来使用</a:t>
            </a:r>
            <a:endParaRPr lang="en-US" altLang="zh-CN" b="0" dirty="0"/>
          </a:p>
          <a:p>
            <a:r>
              <a:rPr lang="zh-CN" altLang="en-US" b="0" dirty="0"/>
              <a:t>和数据并行与流水线混合的方法类似，这种策略也是在部分模型上进行数据并行</a:t>
            </a:r>
            <a:endParaRPr lang="en-US" altLang="zh-CN" b="0" dirty="0"/>
          </a:p>
          <a:p>
            <a:r>
              <a:rPr lang="zh-CN" altLang="en-US" b="0" dirty="0"/>
              <a:t>如图所示，</a:t>
            </a:r>
            <a:r>
              <a:rPr lang="en-US" altLang="zh-CN" b="0" dirty="0"/>
              <a:t>GPU012</a:t>
            </a:r>
            <a:r>
              <a:rPr lang="zh-CN" altLang="en-US" b="0" dirty="0"/>
              <a:t>进行</a:t>
            </a:r>
            <a:r>
              <a:rPr lang="en-US" altLang="zh-CN" b="0" dirty="0"/>
              <a:t>BP1</a:t>
            </a:r>
            <a:r>
              <a:rPr lang="zh-CN" altLang="en-US" b="0" dirty="0"/>
              <a:t>计算，然后进行参数同步，这部分是数据并行，接下来</a:t>
            </a:r>
            <a:r>
              <a:rPr lang="en-US" altLang="zh-CN" b="0" dirty="0"/>
              <a:t>BP23</a:t>
            </a:r>
            <a:r>
              <a:rPr lang="zh-CN" altLang="en-US" b="0" dirty="0"/>
              <a:t>都只由</a:t>
            </a:r>
            <a:r>
              <a:rPr lang="en-US" altLang="zh-CN" b="0" dirty="0"/>
              <a:t>GPU1</a:t>
            </a:r>
            <a:r>
              <a:rPr lang="zh-CN" altLang="en-US" b="0" dirty="0"/>
              <a:t>完成</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图中黄色方块是模型并行中传输激活值的通信时间</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这种情况下，由于只需要进行</a:t>
            </a:r>
            <a:r>
              <a:rPr lang="en-US" altLang="zh-CN" b="0" dirty="0"/>
              <a:t>GA1</a:t>
            </a:r>
            <a:r>
              <a:rPr lang="zh-CN" altLang="en-US" b="0" dirty="0"/>
              <a:t>，不会导致后续通信延迟，所以使用</a:t>
            </a:r>
            <a:r>
              <a:rPr lang="en-US" altLang="zh-CN" b="0" dirty="0" err="1"/>
              <a:t>AllReduce</a:t>
            </a:r>
            <a:r>
              <a:rPr lang="zh-CN" altLang="en-US" b="0" dirty="0"/>
              <a:t>通信更好</a:t>
            </a:r>
            <a:endParaRPr lang="en-US" altLang="zh-CN" b="0" dirty="0"/>
          </a:p>
          <a:p>
            <a:r>
              <a:rPr lang="zh-CN" altLang="en-US" b="0" dirty="0"/>
              <a:t>这种方法和流水线的区别在于，如果是流水线并行，那么一般</a:t>
            </a:r>
            <a:r>
              <a:rPr lang="en-US" altLang="zh-CN" b="0" dirty="0"/>
              <a:t>GPU1</a:t>
            </a:r>
            <a:r>
              <a:rPr lang="zh-CN" altLang="en-US" b="0" dirty="0"/>
              <a:t>只会进行</a:t>
            </a:r>
            <a:r>
              <a:rPr lang="en-US" altLang="zh-CN" b="0" dirty="0"/>
              <a:t>BP23</a:t>
            </a:r>
            <a:r>
              <a:rPr lang="zh-CN" altLang="en-US" b="0" dirty="0"/>
              <a:t>的计算，不会参与数据并行</a:t>
            </a:r>
            <a:endParaRPr lang="en-US" altLang="zh-CN" b="0" dirty="0"/>
          </a:p>
          <a:p>
            <a:r>
              <a:rPr lang="zh-CN" altLang="en-US" b="0" dirty="0"/>
              <a:t>此方法消除了</a:t>
            </a:r>
            <a:r>
              <a:rPr lang="en-US" altLang="zh-CN" b="0" dirty="0"/>
              <a:t>BP2</a:t>
            </a:r>
            <a:r>
              <a:rPr lang="zh-CN" altLang="en-US" b="0" dirty="0"/>
              <a:t>和</a:t>
            </a:r>
            <a:r>
              <a:rPr lang="en-US" altLang="zh-CN" b="0" dirty="0"/>
              <a:t>BP3</a:t>
            </a:r>
            <a:r>
              <a:rPr lang="zh-CN" altLang="en-US" b="0" dirty="0"/>
              <a:t>的参数同步通信，代价则是多出了模型并行激活值的传输，需要对此进行取舍</a:t>
            </a:r>
            <a:endParaRPr lang="en-US" altLang="zh-CN" b="0" dirty="0"/>
          </a:p>
          <a:p>
            <a:r>
              <a:rPr lang="zh-CN" altLang="en-US" b="0" dirty="0"/>
              <a:t>这三个策略的取舍就是这篇文章要解决的问题</a:t>
            </a:r>
            <a:endParaRPr lang="en-US" altLang="zh-CN" b="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26</a:t>
            </a:fld>
            <a:endParaRPr lang="zh-CN" altLang="en-US"/>
          </a:p>
        </p:txBody>
      </p:sp>
    </p:spTree>
    <p:extLst>
      <p:ext uri="{BB962C8B-B14F-4D97-AF65-F5344CB8AC3E}">
        <p14:creationId xmlns:p14="http://schemas.microsoft.com/office/powerpoint/2010/main" val="2948125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它的解决方法的整体流程如图所示</a:t>
            </a:r>
            <a:endParaRPr lang="en-US" altLang="zh-CN" b="0" dirty="0"/>
          </a:p>
          <a:p>
            <a:r>
              <a:rPr lang="zh-CN" altLang="en-US" b="0" dirty="0"/>
              <a:t>整体步骤可以省略为，输入是模型操作的有向无环图，输出是每台机器上对上述三个策略的选择</a:t>
            </a:r>
            <a:endParaRPr lang="en-US" altLang="zh-CN" b="0" dirty="0"/>
          </a:p>
          <a:p>
            <a:r>
              <a:rPr lang="zh-CN" altLang="en-US" b="0" dirty="0"/>
              <a:t>首先我们来看输入</a:t>
            </a:r>
            <a:endParaRPr lang="en-US" altLang="zh-CN" b="0" dirty="0"/>
          </a:p>
          <a:p>
            <a:endParaRPr lang="en-US" altLang="zh-CN" b="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27</a:t>
            </a:fld>
            <a:endParaRPr lang="zh-CN" altLang="en-US"/>
          </a:p>
        </p:txBody>
      </p:sp>
    </p:spTree>
    <p:extLst>
      <p:ext uri="{BB962C8B-B14F-4D97-AF65-F5344CB8AC3E}">
        <p14:creationId xmlns:p14="http://schemas.microsoft.com/office/powerpoint/2010/main" val="2486234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在</a:t>
            </a:r>
            <a:r>
              <a:rPr lang="en-US" altLang="zh-CN" b="0" i="0" dirty="0" err="1">
                <a:solidFill>
                  <a:srgbClr val="121212"/>
                </a:solidFill>
                <a:effectLst/>
                <a:latin typeface="-apple-system"/>
              </a:rPr>
              <a:t>pytorch</a:t>
            </a:r>
            <a:r>
              <a:rPr lang="zh-CN" altLang="en-US" b="0" i="0" dirty="0">
                <a:solidFill>
                  <a:srgbClr val="121212"/>
                </a:solidFill>
                <a:effectLst/>
                <a:latin typeface="-apple-system"/>
              </a:rPr>
              <a:t>和</a:t>
            </a:r>
            <a:r>
              <a:rPr lang="en-US" altLang="zh-CN" b="0" i="0" dirty="0" err="1">
                <a:solidFill>
                  <a:srgbClr val="121212"/>
                </a:solidFill>
                <a:effectLst/>
                <a:latin typeface="-apple-system"/>
              </a:rPr>
              <a:t>tensorflow</a:t>
            </a:r>
            <a:r>
              <a:rPr lang="zh-CN" altLang="en-US" b="0" i="0" dirty="0">
                <a:solidFill>
                  <a:srgbClr val="121212"/>
                </a:solidFill>
                <a:effectLst/>
                <a:latin typeface="-apple-system"/>
              </a:rPr>
              <a:t>等</a:t>
            </a:r>
            <a:r>
              <a:rPr lang="zh-CN" altLang="en-US" sz="1200" dirty="0"/>
              <a:t>常用深度学习框架</a:t>
            </a:r>
            <a:r>
              <a:rPr lang="zh-CN" altLang="en-US" b="0" i="0" dirty="0">
                <a:solidFill>
                  <a:srgbClr val="121212"/>
                </a:solidFill>
                <a:effectLst/>
                <a:latin typeface="-apple-system"/>
              </a:rPr>
              <a:t>中，底层结构都是由张量组成的计算图</a:t>
            </a:r>
            <a:endParaRPr lang="en-US" altLang="zh-CN" b="0" i="0" dirty="0">
              <a:solidFill>
                <a:srgbClr val="121212"/>
              </a:solidFill>
              <a:effectLst/>
              <a:latin typeface="-apple-system"/>
            </a:endParaRPr>
          </a:p>
          <a:p>
            <a:r>
              <a:rPr lang="zh-CN" altLang="en-US" b="0" i="0" dirty="0">
                <a:solidFill>
                  <a:srgbClr val="121212"/>
                </a:solidFill>
                <a:effectLst/>
                <a:latin typeface="-apple-system"/>
              </a:rPr>
              <a:t>图中的蓝色节点代表张量，绿色节点代表操作符</a:t>
            </a:r>
            <a:r>
              <a:rPr lang="en-US" altLang="zh-CN" b="0" i="0" dirty="0">
                <a:solidFill>
                  <a:srgbClr val="121212"/>
                </a:solidFill>
                <a:effectLst/>
                <a:latin typeface="-apple-system"/>
              </a:rPr>
              <a:t>/</a:t>
            </a:r>
            <a:r>
              <a:rPr lang="zh-CN" altLang="en-US" b="0" i="0" dirty="0">
                <a:solidFill>
                  <a:srgbClr val="121212"/>
                </a:solidFill>
                <a:effectLst/>
                <a:latin typeface="-apple-system"/>
              </a:rPr>
              <a:t>算子</a:t>
            </a:r>
            <a:endParaRPr lang="en-US" altLang="zh-CN" b="0" i="0" dirty="0">
              <a:solidFill>
                <a:srgbClr val="121212"/>
              </a:solidFill>
              <a:effectLst/>
              <a:latin typeface="-apple-system"/>
            </a:endParaRPr>
          </a:p>
          <a:p>
            <a:r>
              <a:rPr lang="zh-CN" altLang="en-US" b="0" i="0" dirty="0">
                <a:solidFill>
                  <a:srgbClr val="121212"/>
                </a:solidFill>
                <a:effectLst/>
                <a:latin typeface="-apple-system"/>
              </a:rPr>
              <a:t>每次计算都对应着一个操作符</a:t>
            </a:r>
            <a:r>
              <a:rPr lang="en-US" altLang="zh-CN" b="0" i="0" dirty="0">
                <a:solidFill>
                  <a:srgbClr val="121212"/>
                </a:solidFill>
                <a:effectLst/>
                <a:latin typeface="-apple-system"/>
              </a:rPr>
              <a:t>/</a:t>
            </a:r>
            <a:r>
              <a:rPr lang="zh-CN" altLang="en-US" b="0" i="0" dirty="0">
                <a:solidFill>
                  <a:srgbClr val="121212"/>
                </a:solidFill>
                <a:effectLst/>
                <a:latin typeface="-apple-system"/>
              </a:rPr>
              <a:t>算子</a:t>
            </a:r>
            <a:endParaRPr lang="en-US" altLang="zh-CN" b="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28</a:t>
            </a:fld>
            <a:endParaRPr lang="zh-CN" altLang="en-US"/>
          </a:p>
        </p:txBody>
      </p:sp>
    </p:spTree>
    <p:extLst>
      <p:ext uri="{BB962C8B-B14F-4D97-AF65-F5344CB8AC3E}">
        <p14:creationId xmlns:p14="http://schemas.microsoft.com/office/powerpoint/2010/main" val="118838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而在神经网络中，假设一个神经网络中有</a:t>
            </a:r>
            <a:r>
              <a:rPr lang="en-US" altLang="zh-CN" b="0" i="0" dirty="0">
                <a:solidFill>
                  <a:srgbClr val="121212"/>
                </a:solidFill>
                <a:effectLst/>
                <a:latin typeface="-apple-system"/>
              </a:rPr>
              <a:t>5</a:t>
            </a:r>
            <a:r>
              <a:rPr lang="zh-CN" altLang="en-US" b="0" i="0" dirty="0">
                <a:solidFill>
                  <a:srgbClr val="121212"/>
                </a:solidFill>
                <a:effectLst/>
                <a:latin typeface="-apple-system"/>
              </a:rPr>
              <a:t>个神经元</a:t>
            </a:r>
            <a:r>
              <a:rPr lang="en-US" altLang="zh-CN" b="0" i="0" dirty="0" err="1">
                <a:solidFill>
                  <a:srgbClr val="121212"/>
                </a:solidFill>
                <a:effectLst/>
                <a:latin typeface="-apple-system"/>
              </a:rPr>
              <a:t>a,b,c,d,L</a:t>
            </a:r>
            <a:endParaRPr lang="en-US" altLang="zh-CN" b="0" i="0" dirty="0">
              <a:solidFill>
                <a:srgbClr val="121212"/>
              </a:solidFill>
              <a:effectLst/>
              <a:latin typeface="-apple-system"/>
            </a:endParaRPr>
          </a:p>
          <a:p>
            <a:r>
              <a:rPr lang="zh-CN" altLang="en-US" b="0" i="0" dirty="0">
                <a:solidFill>
                  <a:srgbClr val="121212"/>
                </a:solidFill>
                <a:effectLst/>
                <a:latin typeface="-apple-system"/>
              </a:rPr>
              <a:t>其中</a:t>
            </a:r>
            <a:r>
              <a:rPr lang="en-US" altLang="zh-CN" b="0" i="0" dirty="0">
                <a:solidFill>
                  <a:srgbClr val="121212"/>
                </a:solidFill>
                <a:effectLst/>
                <a:latin typeface="-apple-system"/>
              </a:rPr>
              <a:t>w1~w4</a:t>
            </a:r>
            <a:r>
              <a:rPr lang="zh-CN" altLang="en-US" b="0" i="0" dirty="0">
                <a:solidFill>
                  <a:srgbClr val="121212"/>
                </a:solidFill>
                <a:effectLst/>
                <a:latin typeface="-apple-system"/>
              </a:rPr>
              <a:t>为权重矩阵，</a:t>
            </a:r>
            <a:r>
              <a:rPr lang="en-US" altLang="zh-CN" b="0" i="0" dirty="0">
                <a:solidFill>
                  <a:srgbClr val="121212"/>
                </a:solidFill>
                <a:effectLst/>
                <a:latin typeface="-apple-system"/>
              </a:rPr>
              <a:t>L</a:t>
            </a:r>
            <a:r>
              <a:rPr lang="zh-CN" altLang="en-US" b="0" i="0" dirty="0">
                <a:solidFill>
                  <a:srgbClr val="121212"/>
                </a:solidFill>
                <a:effectLst/>
                <a:latin typeface="-apple-system"/>
              </a:rPr>
              <a:t>为输出</a:t>
            </a:r>
            <a:endParaRPr lang="en-US" altLang="zh-CN" b="0" i="0" dirty="0">
              <a:solidFill>
                <a:srgbClr val="121212"/>
              </a:solidFill>
              <a:effectLst/>
              <a:latin typeface="-apple-system"/>
            </a:endParaRPr>
          </a:p>
          <a:p>
            <a:r>
              <a:rPr lang="zh-CN" altLang="en-US" b="0" i="0" dirty="0">
                <a:solidFill>
                  <a:srgbClr val="121212"/>
                </a:solidFill>
                <a:effectLst/>
                <a:latin typeface="-apple-system"/>
              </a:rPr>
              <a:t>那么这个网络对应的前向计算图如图所示</a:t>
            </a:r>
            <a:endParaRPr lang="en-US" altLang="zh-CN" b="0" i="0" dirty="0">
              <a:solidFill>
                <a:srgbClr val="121212"/>
              </a:solidFill>
              <a:effectLst/>
              <a:latin typeface="-apple-system"/>
            </a:endParaRPr>
          </a:p>
          <a:p>
            <a:r>
              <a:rPr lang="zh-CN" altLang="en-US" b="0" i="0" dirty="0">
                <a:solidFill>
                  <a:srgbClr val="121212"/>
                </a:solidFill>
                <a:effectLst/>
                <a:latin typeface="-apple-system"/>
              </a:rPr>
              <a:t>中间结果是沿着绿色节点，也就是操作符进行传递的</a:t>
            </a: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29</a:t>
            </a:fld>
            <a:endParaRPr lang="zh-CN" altLang="en-US"/>
          </a:p>
        </p:txBody>
      </p:sp>
    </p:spTree>
    <p:extLst>
      <p:ext uri="{BB962C8B-B14F-4D97-AF65-F5344CB8AC3E}">
        <p14:creationId xmlns:p14="http://schemas.microsoft.com/office/powerpoint/2010/main" val="2935865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在反向传播过程对应的计算图中</a:t>
            </a:r>
            <a:endParaRPr lang="en-US" altLang="zh-CN" b="0" i="0" dirty="0">
              <a:solidFill>
                <a:srgbClr val="121212"/>
              </a:solidFill>
              <a:effectLst/>
              <a:latin typeface="-apple-system"/>
            </a:endParaRPr>
          </a:p>
          <a:p>
            <a:r>
              <a:rPr lang="zh-CN" altLang="en-US" b="0" i="0" dirty="0">
                <a:solidFill>
                  <a:srgbClr val="121212"/>
                </a:solidFill>
                <a:effectLst/>
                <a:latin typeface="-apple-system"/>
              </a:rPr>
              <a:t>输出节点作为根节点，所有的张量都是叶节点</a:t>
            </a:r>
            <a:endParaRPr lang="en-US" altLang="zh-CN" b="0" i="0" dirty="0">
              <a:solidFill>
                <a:srgbClr val="121212"/>
              </a:solidFill>
              <a:effectLst/>
              <a:latin typeface="-apple-system"/>
            </a:endParaRPr>
          </a:p>
          <a:p>
            <a:r>
              <a:rPr lang="zh-CN" altLang="en-US" b="0" i="0" dirty="0">
                <a:solidFill>
                  <a:srgbClr val="121212"/>
                </a:solidFill>
                <a:effectLst/>
                <a:latin typeface="-apple-system"/>
              </a:rPr>
              <a:t>梯度的计算沿着操作传递</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如果只看绿色节点，那么本质上计算图就是一个以操作为节点，依赖关系为边的有向无环图</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30</a:t>
            </a:fld>
            <a:endParaRPr lang="zh-CN" altLang="en-US"/>
          </a:p>
        </p:txBody>
      </p:sp>
    </p:spTree>
    <p:extLst>
      <p:ext uri="{BB962C8B-B14F-4D97-AF65-F5344CB8AC3E}">
        <p14:creationId xmlns:p14="http://schemas.microsoft.com/office/powerpoint/2010/main" val="50957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现有研究对神经网络模型的精度要求越来越高</a:t>
            </a:r>
            <a:endParaRPr lang="en-US" altLang="zh-CN" dirty="0"/>
          </a:p>
          <a:p>
            <a:r>
              <a:rPr lang="zh-CN" altLang="en-US" dirty="0"/>
              <a:t>而模型精度往往和模型的规模是相关的</a:t>
            </a:r>
            <a:endParaRPr lang="en-US" altLang="zh-CN" dirty="0"/>
          </a:p>
          <a:p>
            <a:r>
              <a:rPr lang="zh-CN" altLang="en-US" dirty="0"/>
              <a:t>比如说图中的</a:t>
            </a:r>
            <a:r>
              <a:rPr lang="en-US" altLang="zh-CN" dirty="0"/>
              <a:t>BERT</a:t>
            </a:r>
            <a:r>
              <a:rPr lang="zh-CN" altLang="en-US" dirty="0"/>
              <a:t>，一种</a:t>
            </a:r>
            <a:r>
              <a:rPr lang="en-US" altLang="zh-CN" dirty="0"/>
              <a:t>Transformer</a:t>
            </a:r>
            <a:r>
              <a:rPr lang="zh-CN" altLang="en-US" dirty="0"/>
              <a:t>模型，当时</a:t>
            </a:r>
            <a:r>
              <a:rPr lang="zh-CN" altLang="en-US" b="0" i="0" dirty="0">
                <a:solidFill>
                  <a:srgbClr val="121212"/>
                </a:solidFill>
                <a:effectLst/>
                <a:latin typeface="-apple-system"/>
              </a:rPr>
              <a:t>在许多</a:t>
            </a:r>
            <a:r>
              <a:rPr lang="en-US" altLang="zh-CN" b="0" i="0" dirty="0">
                <a:solidFill>
                  <a:srgbClr val="121212"/>
                </a:solidFill>
                <a:effectLst/>
                <a:latin typeface="-apple-system"/>
              </a:rPr>
              <a:t>NLP</a:t>
            </a:r>
            <a:r>
              <a:rPr lang="zh-CN" altLang="en-US" b="0" i="0" dirty="0">
                <a:solidFill>
                  <a:srgbClr val="121212"/>
                </a:solidFill>
                <a:effectLst/>
                <a:latin typeface="-apple-system"/>
              </a:rPr>
              <a:t>任务中</a:t>
            </a:r>
            <a:r>
              <a:rPr lang="zh-CN" altLang="en-US" dirty="0"/>
              <a:t>取得了</a:t>
            </a:r>
            <a:r>
              <a:rPr lang="en-US" altLang="zh-CN" dirty="0"/>
              <a:t>SOTA</a:t>
            </a:r>
            <a:r>
              <a:rPr lang="zh-CN" altLang="en-US" dirty="0"/>
              <a:t>的效果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从红框处可以看出较大规模的</a:t>
            </a:r>
            <a:r>
              <a:rPr lang="en-US" altLang="zh-CN" dirty="0"/>
              <a:t>BERT</a:t>
            </a:r>
            <a:r>
              <a:rPr lang="zh-CN" altLang="en-US" dirty="0"/>
              <a:t>模型有着更好的效果</a:t>
            </a: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t>上图是</a:t>
            </a:r>
            <a:r>
              <a:rPr lang="en-US" altLang="zh-CN" dirty="0" err="1"/>
              <a:t>WebText</a:t>
            </a:r>
            <a:r>
              <a:rPr lang="en-US" altLang="zh-CN" dirty="0"/>
              <a:t> LMs </a:t>
            </a:r>
            <a:r>
              <a:rPr lang="zh-CN" altLang="en-US" dirty="0"/>
              <a:t>在</a:t>
            </a:r>
            <a:r>
              <a:rPr lang="en-US" altLang="zh-CN" dirty="0"/>
              <a:t>4</a:t>
            </a:r>
            <a:r>
              <a:rPr lang="zh-CN" altLang="en-US" dirty="0"/>
              <a:t>种</a:t>
            </a:r>
            <a:r>
              <a:rPr lang="en-US" altLang="zh-CN" dirty="0"/>
              <a:t>NLP</a:t>
            </a:r>
            <a:r>
              <a:rPr lang="zh-CN" altLang="en-US" dirty="0"/>
              <a:t>任务中 模型效果随参数数量的 变化曲线</a:t>
            </a: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t>以及</a:t>
            </a:r>
            <a:r>
              <a:rPr lang="en-US" altLang="zh-CN" dirty="0"/>
              <a:t>GPT-3</a:t>
            </a:r>
            <a:r>
              <a:rPr lang="zh-CN" altLang="en-US" dirty="0"/>
              <a:t>模型在</a:t>
            </a:r>
            <a:r>
              <a:rPr lang="en-US" altLang="zh-CN" dirty="0"/>
              <a:t>42</a:t>
            </a:r>
            <a:r>
              <a:rPr lang="zh-CN" altLang="en-US" dirty="0"/>
              <a:t>种</a:t>
            </a:r>
            <a:r>
              <a:rPr lang="en-US" altLang="zh-CN" dirty="0"/>
              <a:t>NLP</a:t>
            </a:r>
            <a:r>
              <a:rPr lang="zh-CN" altLang="en-US" dirty="0"/>
              <a:t>任务中的综合表现</a:t>
            </a: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t>从折线的趋势可以看出，模型效果与参数数量是成正相关的</a:t>
            </a: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Helvetica Neue"/>
              </a:rPr>
              <a:t>零样本学习在没有任何训练样本的情况下，借助辅助知识（如属性、词向量、文本描述等）学习一些从未见过的新概念</a:t>
            </a:r>
            <a:endParaRPr lang="en-US" altLang="zh-CN" b="0" i="0" dirty="0">
              <a:solidFill>
                <a:srgbClr val="333333"/>
              </a:solidFill>
              <a:effectLst/>
              <a:latin typeface="Helvetica Neue"/>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Helvetica Neue"/>
              </a:rPr>
              <a:t>比如用于识别老虎和马的模型，如果让它去识别斑马，传统方法是让去在斑马数据集上继续训练，而零样本学习则是将 斑马描述为 有着类似老虎的斑纹和马的体型，这样的基于属性和描述的方法</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4</a:t>
            </a:fld>
            <a:endParaRPr lang="zh-CN" altLang="en-US"/>
          </a:p>
        </p:txBody>
      </p:sp>
    </p:spTree>
    <p:extLst>
      <p:ext uri="{BB962C8B-B14F-4D97-AF65-F5344CB8AC3E}">
        <p14:creationId xmlns:p14="http://schemas.microsoft.com/office/powerpoint/2010/main" val="1106719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在大部分针对模型训练的优化方法，比如模型并行和流水线并行，神经网络的计算过程都被当做一个层级计算图</a:t>
            </a:r>
            <a:endParaRPr lang="en-US" altLang="zh-CN" dirty="0"/>
          </a:p>
          <a:p>
            <a:r>
              <a:rPr lang="zh-CN" altLang="en-US" dirty="0"/>
              <a:t>而不是由</a:t>
            </a:r>
            <a:r>
              <a:rPr lang="zh-CN" altLang="en-US" sz="1200" dirty="0"/>
              <a:t>操作符组成的</a:t>
            </a:r>
            <a:r>
              <a:rPr lang="zh-CN" altLang="en-US" dirty="0"/>
              <a:t>有向无环图，相较来说划分和调度的粒度更粗</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31</a:t>
            </a:fld>
            <a:endParaRPr lang="zh-CN" altLang="en-US"/>
          </a:p>
        </p:txBody>
      </p:sp>
    </p:spTree>
    <p:extLst>
      <p:ext uri="{BB962C8B-B14F-4D97-AF65-F5344CB8AC3E}">
        <p14:creationId xmlns:p14="http://schemas.microsoft.com/office/powerpoint/2010/main" val="3455308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而选择操作符组成的有向无环图，针对操作符进行划分或复制，能够更细粒度地平衡负载，从而缓解异构导致的掉队现象</a:t>
            </a:r>
            <a:endParaRPr lang="en-US" altLang="zh-CN" b="0" dirty="0"/>
          </a:p>
          <a:p>
            <a:r>
              <a:rPr lang="zh-CN" altLang="en-US" b="0" dirty="0"/>
              <a:t>这一解决方案的输出同样也是一张图</a:t>
            </a:r>
            <a:endParaRPr lang="en-US" altLang="zh-CN" b="0" dirty="0"/>
          </a:p>
          <a:p>
            <a:r>
              <a:rPr lang="zh-CN" altLang="en-US" b="0" dirty="0"/>
              <a:t>输出的图是一个在分布式情况下的计算图，其中应用了之前说的三种策略</a:t>
            </a:r>
            <a:endParaRPr lang="en-US" altLang="zh-CN" b="0" dirty="0"/>
          </a:p>
          <a:p>
            <a:r>
              <a:rPr lang="zh-CN" altLang="en-US" b="0" dirty="0"/>
              <a:t>图数据一般包含两类信息，一类是每个节点本身的特征，另一种则是节点间的连接信息</a:t>
            </a:r>
            <a:endParaRPr lang="en-US" altLang="zh-CN" b="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32</a:t>
            </a:fld>
            <a:endParaRPr lang="zh-CN" altLang="en-US"/>
          </a:p>
        </p:txBody>
      </p:sp>
    </p:spTree>
    <p:extLst>
      <p:ext uri="{BB962C8B-B14F-4D97-AF65-F5344CB8AC3E}">
        <p14:creationId xmlns:p14="http://schemas.microsoft.com/office/powerpoint/2010/main" val="10010898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在这篇文章中，节点信息用节点特征矩阵来表示，连接信息则由邻接矩阵表示（稀疏）</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而为了处理这些图数据，这篇文章的解决方案利用了图神经网络</a:t>
            </a:r>
            <a:r>
              <a:rPr lang="en-US" altLang="zh-CN" b="0" dirty="0"/>
              <a:t>GNN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33</a:t>
            </a:fld>
            <a:endParaRPr lang="zh-CN" altLang="en-US"/>
          </a:p>
        </p:txBody>
      </p:sp>
    </p:spTree>
    <p:extLst>
      <p:ext uri="{BB962C8B-B14F-4D97-AF65-F5344CB8AC3E}">
        <p14:creationId xmlns:p14="http://schemas.microsoft.com/office/powerpoint/2010/main" val="3761990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简单来说，</a:t>
            </a:r>
            <a:r>
              <a:rPr lang="en-US" altLang="zh-CN" b="0" dirty="0"/>
              <a:t>GNN</a:t>
            </a:r>
            <a:r>
              <a:rPr lang="zh-CN" altLang="en-US" b="0" dirty="0"/>
              <a:t>网络层与传统</a:t>
            </a:r>
            <a:r>
              <a:rPr lang="en-US" altLang="zh-CN" b="0" dirty="0"/>
              <a:t>DNN</a:t>
            </a:r>
            <a:r>
              <a:rPr lang="zh-CN" altLang="en-US" b="0" dirty="0"/>
              <a:t>的全连接层的区别在于</a:t>
            </a:r>
            <a:endParaRPr lang="en-US" altLang="zh-CN" b="0" dirty="0"/>
          </a:p>
          <a:p>
            <a:r>
              <a:rPr lang="zh-CN" altLang="en-US" b="0" dirty="0"/>
              <a:t>全连接层是</a:t>
            </a:r>
            <a:r>
              <a:rPr lang="zh-CN" altLang="en-US" b="0" i="0" dirty="0">
                <a:solidFill>
                  <a:srgbClr val="121212"/>
                </a:solidFill>
                <a:effectLst/>
                <a:latin typeface="-apple-system"/>
              </a:rPr>
              <a:t>特征矩阵乘以权重矩阵，再进行非线性变换得到输出</a:t>
            </a:r>
            <a:endParaRPr lang="en-US" altLang="zh-CN" b="0" i="0" dirty="0">
              <a:solidFill>
                <a:srgbClr val="121212"/>
              </a:solidFill>
              <a:effectLst/>
              <a:latin typeface="-apple-system"/>
            </a:endParaRPr>
          </a:p>
          <a:p>
            <a:r>
              <a:rPr lang="zh-CN" altLang="en-US" b="0" i="0" dirty="0">
                <a:solidFill>
                  <a:srgbClr val="121212"/>
                </a:solidFill>
                <a:effectLst/>
                <a:latin typeface="-apple-system"/>
              </a:rPr>
              <a:t>而</a:t>
            </a:r>
            <a:r>
              <a:rPr lang="en-US" altLang="zh-CN" b="0" i="0" dirty="0">
                <a:solidFill>
                  <a:srgbClr val="121212"/>
                </a:solidFill>
                <a:effectLst/>
                <a:latin typeface="-apple-system"/>
              </a:rPr>
              <a:t>GNN</a:t>
            </a:r>
            <a:r>
              <a:rPr lang="zh-CN" altLang="en-US" b="0" i="0" dirty="0">
                <a:solidFill>
                  <a:srgbClr val="121212"/>
                </a:solidFill>
                <a:effectLst/>
                <a:latin typeface="-apple-system"/>
              </a:rPr>
              <a:t>的网络层则把节点的邻接矩阵加入计算</a:t>
            </a:r>
            <a:endParaRPr lang="en-US" altLang="zh-CN" b="0" i="0" dirty="0">
              <a:solidFill>
                <a:srgbClr val="121212"/>
              </a:solidFill>
              <a:effectLst/>
              <a:latin typeface="-apple-system"/>
            </a:endParaRPr>
          </a:p>
          <a:p>
            <a:r>
              <a:rPr lang="zh-CN" altLang="en-US" b="0" i="0" dirty="0">
                <a:solidFill>
                  <a:srgbClr val="121212"/>
                </a:solidFill>
                <a:effectLst/>
                <a:latin typeface="-apple-system"/>
              </a:rPr>
              <a:t>实际应用中可能会是类似图卷积神经网络</a:t>
            </a:r>
            <a:r>
              <a:rPr lang="en-US" altLang="zh-CN" b="0" i="0" dirty="0">
                <a:solidFill>
                  <a:srgbClr val="121212"/>
                </a:solidFill>
                <a:effectLst/>
                <a:latin typeface="-apple-system"/>
              </a:rPr>
              <a:t>GCN</a:t>
            </a:r>
            <a:r>
              <a:rPr lang="zh-CN" altLang="en-US" b="0" i="0" dirty="0">
                <a:solidFill>
                  <a:srgbClr val="121212"/>
                </a:solidFill>
                <a:effectLst/>
                <a:latin typeface="-apple-system"/>
              </a:rPr>
              <a:t>所使用的更复杂一些的公式</a:t>
            </a:r>
            <a:endParaRPr lang="en-US" altLang="zh-CN" b="0" i="0" dirty="0">
              <a:solidFill>
                <a:srgbClr val="121212"/>
              </a:solidFill>
              <a:effectLst/>
              <a:latin typeface="-apple-system"/>
            </a:endParaRPr>
          </a:p>
          <a:p>
            <a:r>
              <a:rPr lang="zh-CN" altLang="en-US" b="0" i="0" dirty="0">
                <a:solidFill>
                  <a:srgbClr val="121212"/>
                </a:solidFill>
                <a:effectLst/>
                <a:latin typeface="-apple-system"/>
              </a:rPr>
              <a:t>但本质上还是为了利用到图结构数据中的连接信息</a:t>
            </a: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34</a:t>
            </a:fld>
            <a:endParaRPr lang="zh-CN" altLang="en-US"/>
          </a:p>
        </p:txBody>
      </p:sp>
    </p:spTree>
    <p:extLst>
      <p:ext uri="{BB962C8B-B14F-4D97-AF65-F5344CB8AC3E}">
        <p14:creationId xmlns:p14="http://schemas.microsoft.com/office/powerpoint/2010/main" val="2467015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我们可以看到，本文所使用的图神经网络是图注意神经网络</a:t>
            </a:r>
            <a:r>
              <a:rPr lang="en-US" altLang="zh-CN" b="0" dirty="0"/>
              <a:t>GAT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它基于每对节点的特征向量之间的相关系数，在邻居之间聚集特征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经过这一步，原始的节点特征和连接信息被转换为每个节点的</a:t>
            </a:r>
            <a:r>
              <a:rPr lang="en-US" altLang="zh-CN" b="0" dirty="0"/>
              <a:t>embedding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35</a:t>
            </a:fld>
            <a:endParaRPr lang="zh-CN" altLang="en-US"/>
          </a:p>
        </p:txBody>
      </p:sp>
    </p:spTree>
    <p:extLst>
      <p:ext uri="{BB962C8B-B14F-4D97-AF65-F5344CB8AC3E}">
        <p14:creationId xmlns:p14="http://schemas.microsoft.com/office/powerpoint/2010/main" val="13748322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下一步则是节点分组</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由于神经网络中操作数量非常大，对每一个操作都进行决策的话会导致决策空间非常大</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因此本文采用分组的方式来减少决策空间</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即，把平均执行时间最长的</a:t>
            </a:r>
            <a:r>
              <a:rPr lang="en-US" altLang="zh-CN" b="0" dirty="0"/>
              <a:t>N</a:t>
            </a:r>
            <a:r>
              <a:rPr lang="zh-CN" altLang="en-US" b="0" dirty="0"/>
              <a:t>个操作节点作为簇心，进行最近邻的分组</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分组后对组中所有节点的信息进行编码，计算出每个组的</a:t>
            </a:r>
            <a:r>
              <a:rPr lang="en-US" altLang="zh-CN" dirty="0"/>
              <a:t>embedding</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之后应用策略时，对同一组中的所有节点应用相同的策略</a:t>
            </a:r>
            <a:endParaRPr lang="en-US" altLang="zh-CN" b="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36</a:t>
            </a:fld>
            <a:endParaRPr lang="zh-CN" altLang="en-US"/>
          </a:p>
        </p:txBody>
      </p:sp>
    </p:spTree>
    <p:extLst>
      <p:ext uri="{BB962C8B-B14F-4D97-AF65-F5344CB8AC3E}">
        <p14:creationId xmlns:p14="http://schemas.microsoft.com/office/powerpoint/2010/main" val="1694807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此时特征维度从</a:t>
            </a:r>
            <a:r>
              <a:rPr lang="en-US" altLang="zh-CN" b="0" dirty="0"/>
              <a:t>O</a:t>
            </a:r>
            <a:r>
              <a:rPr lang="zh-CN" altLang="en-US" b="0" dirty="0"/>
              <a:t>乘</a:t>
            </a:r>
            <a:r>
              <a:rPr lang="en-US" altLang="zh-CN" b="0" dirty="0"/>
              <a:t>h</a:t>
            </a:r>
            <a:r>
              <a:rPr lang="zh-CN" altLang="en-US" b="0" dirty="0"/>
              <a:t>维降低到</a:t>
            </a:r>
            <a:r>
              <a:rPr lang="en-US" altLang="zh-CN" b="0" dirty="0"/>
              <a:t>N</a:t>
            </a:r>
            <a:r>
              <a:rPr lang="zh-CN" altLang="en-US" b="0" dirty="0"/>
              <a:t>乘</a:t>
            </a:r>
            <a:r>
              <a:rPr lang="en-US" altLang="zh-CN" b="0" dirty="0"/>
              <a:t>h</a:t>
            </a:r>
            <a:r>
              <a:rPr lang="zh-CN" altLang="en-US" b="0" dirty="0"/>
              <a:t>维</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然后将特征输入策略网络</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策略网络的输出是一个</a:t>
            </a:r>
            <a:r>
              <a:rPr lang="en-US" altLang="zh-CN" b="0" dirty="0"/>
              <a:t>N</a:t>
            </a:r>
            <a:r>
              <a:rPr lang="zh-CN" altLang="en-US" b="0" dirty="0"/>
              <a:t>乘</a:t>
            </a:r>
            <a:r>
              <a:rPr lang="en-US" altLang="zh-CN" b="0" dirty="0"/>
              <a:t>(M+4)</a:t>
            </a:r>
            <a:r>
              <a:rPr lang="zh-CN" altLang="en-US" b="0" dirty="0"/>
              <a:t>的决策空间</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N</a:t>
            </a:r>
            <a:r>
              <a:rPr lang="zh-CN" altLang="en-US" b="0" dirty="0"/>
              <a:t>代表节点组数，</a:t>
            </a:r>
            <a:r>
              <a:rPr lang="en-US" altLang="zh-CN" b="0" dirty="0"/>
              <a:t>M</a:t>
            </a:r>
            <a:r>
              <a:rPr lang="zh-CN" altLang="en-US" b="0" dirty="0"/>
              <a:t>是</a:t>
            </a:r>
            <a:r>
              <a:rPr lang="en-US" altLang="zh-CN" b="0" dirty="0"/>
              <a:t>GPU</a:t>
            </a:r>
            <a:r>
              <a:rPr lang="zh-CN" altLang="en-US" b="0" dirty="0"/>
              <a:t>数量</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而</a:t>
            </a:r>
            <a:r>
              <a:rPr lang="en-US" altLang="zh-CN" b="0" dirty="0"/>
              <a:t>4</a:t>
            </a:r>
            <a:r>
              <a:rPr lang="zh-CN" altLang="en-US" b="0" dirty="0"/>
              <a:t>对应于两种副本复制方案，和两种通信方法的</a:t>
            </a:r>
            <a:r>
              <a:rPr lang="en-US" altLang="zh-CN" b="0" dirty="0"/>
              <a:t>4</a:t>
            </a:r>
            <a:r>
              <a:rPr lang="zh-CN" altLang="en-US" b="0" dirty="0"/>
              <a:t>种不同组合</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前面的</a:t>
            </a:r>
            <a:r>
              <a:rPr lang="en-US" altLang="zh-CN" b="0" dirty="0"/>
              <a:t>M</a:t>
            </a:r>
            <a:r>
              <a:rPr lang="zh-CN" altLang="en-US" b="0" dirty="0"/>
              <a:t>位的每一位代表着在该位对应的</a:t>
            </a:r>
            <a:r>
              <a:rPr lang="en-US" altLang="zh-CN" b="0" dirty="0"/>
              <a:t>GPU</a:t>
            </a:r>
            <a:r>
              <a:rPr lang="zh-CN" altLang="en-US" b="0" dirty="0"/>
              <a:t>上应用模型并行</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而</a:t>
            </a:r>
            <a:r>
              <a:rPr lang="en-US" altLang="zh-CN" b="0" dirty="0"/>
              <a:t>2</a:t>
            </a:r>
            <a:r>
              <a:rPr lang="zh-CN" altLang="en-US" b="0" dirty="0"/>
              <a:t>种副本复制就是每个</a:t>
            </a:r>
            <a:r>
              <a:rPr lang="en-US" altLang="zh-CN" b="0" dirty="0"/>
              <a:t>GPU</a:t>
            </a:r>
            <a:r>
              <a:rPr lang="zh-CN" altLang="en-US" b="0" dirty="0"/>
              <a:t>上只有一个该组节点的模型副本，或者在按计算能力的比例在</a:t>
            </a:r>
            <a:r>
              <a:rPr lang="en-US" altLang="zh-CN" b="0" dirty="0"/>
              <a:t>GPU</a:t>
            </a:r>
            <a:r>
              <a:rPr lang="zh-CN" altLang="en-US" b="0" dirty="0"/>
              <a:t>上分配一定数量的副本</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2</a:t>
            </a:r>
            <a:r>
              <a:rPr lang="zh-CN" altLang="en-US" b="0" dirty="0"/>
              <a:t>种通信方法就是参数服务器和</a:t>
            </a:r>
            <a:r>
              <a:rPr lang="en-US" altLang="zh-CN" b="0" dirty="0" err="1"/>
              <a:t>allreduce</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之后通过一个</a:t>
            </a:r>
            <a:r>
              <a:rPr lang="en-US" altLang="zh-CN" b="0" dirty="0" err="1"/>
              <a:t>softmax</a:t>
            </a:r>
            <a:r>
              <a:rPr lang="zh-CN" altLang="en-US" b="0" dirty="0"/>
              <a:t>层转换为概率，从而对每个组产生一个训练策略</a:t>
            </a:r>
            <a:endParaRPr lang="en-US" altLang="zh-CN" b="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37</a:t>
            </a:fld>
            <a:endParaRPr lang="zh-CN" altLang="en-US"/>
          </a:p>
        </p:txBody>
      </p:sp>
    </p:spTree>
    <p:extLst>
      <p:ext uri="{BB962C8B-B14F-4D97-AF65-F5344CB8AC3E}">
        <p14:creationId xmlns:p14="http://schemas.microsoft.com/office/powerpoint/2010/main" val="441696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最后应用策略，模拟训练时间，通过强化学习来训练网络</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Reward</a:t>
            </a:r>
            <a:r>
              <a:rPr lang="zh-CN" altLang="en-US" dirty="0"/>
              <a:t>的每次迭代训练时间的平方根的负数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强化学习的目标是使整体奖励最大化</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训练的梯度策略如下</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altLang="zh-CN" b="0" dirty="0"/>
              <a:t>Θ</a:t>
            </a:r>
            <a:r>
              <a:rPr lang="zh-CN" altLang="en-US" b="0" dirty="0"/>
              <a:t>是要训练的权重，</a:t>
            </a:r>
            <a:r>
              <a:rPr lang="en-US" altLang="zh-CN" b="0" dirty="0"/>
              <a:t>πθ</a:t>
            </a:r>
            <a:r>
              <a:rPr lang="zh-CN" altLang="en-US" b="0" dirty="0"/>
              <a:t>是产生决策的策略分布，也就是</a:t>
            </a:r>
            <a:r>
              <a:rPr lang="en-US" altLang="zh-CN" b="0" dirty="0" err="1"/>
              <a:t>Softmax</a:t>
            </a:r>
            <a:r>
              <a:rPr lang="zh-CN" altLang="en-US" b="0" dirty="0"/>
              <a:t>层的输出</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后面这一部分则是让策略分布具有高熵，从而使得策略具有高多样性</a:t>
            </a:r>
            <a:endParaRPr lang="en-US" altLang="zh-CN" b="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38</a:t>
            </a:fld>
            <a:endParaRPr lang="zh-CN" altLang="en-US"/>
          </a:p>
        </p:txBody>
      </p:sp>
    </p:spTree>
    <p:extLst>
      <p:ext uri="{BB962C8B-B14F-4D97-AF65-F5344CB8AC3E}">
        <p14:creationId xmlns:p14="http://schemas.microsoft.com/office/powerpoint/2010/main" val="33491424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这边文章值得说的最后一点</a:t>
            </a:r>
            <a:r>
              <a:rPr lang="zh-CN" altLang="en-US" b="0"/>
              <a:t>就是他提到了</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同一机器上的操作调度问题</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虽然数据流图上存在</a:t>
            </a:r>
            <a:r>
              <a:rPr lang="zh-CN" altLang="en-US" sz="1200" dirty="0"/>
              <a:t>的依赖性决定了部分执行顺序</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比如</a:t>
            </a:r>
            <a:r>
              <a:rPr lang="en-US" altLang="zh-CN" sz="1200" dirty="0"/>
              <a:t>b</a:t>
            </a:r>
            <a:r>
              <a:rPr lang="zh-CN" altLang="en-US" sz="1200" dirty="0"/>
              <a:t>必须在</a:t>
            </a:r>
            <a:r>
              <a:rPr lang="en-US" altLang="zh-CN" sz="1200" dirty="0"/>
              <a:t>a</a:t>
            </a:r>
            <a:r>
              <a:rPr lang="zh-CN" altLang="en-US" sz="1200" dirty="0"/>
              <a:t>之后执行</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t>但</a:t>
            </a:r>
            <a:r>
              <a:rPr lang="zh-CN" altLang="en-US" sz="1200" dirty="0"/>
              <a:t>多个操作可以执行时，存在不同的可能执行顺序</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比如</a:t>
            </a:r>
            <a:r>
              <a:rPr lang="en-US" altLang="zh-CN" sz="1200" dirty="0"/>
              <a:t>b</a:t>
            </a:r>
            <a:r>
              <a:rPr lang="zh-CN" altLang="en-US" sz="1200" dirty="0"/>
              <a:t>之后</a:t>
            </a:r>
            <a:r>
              <a:rPr lang="en-US" altLang="zh-CN" sz="1200" dirty="0" err="1"/>
              <a:t>ce</a:t>
            </a:r>
            <a:r>
              <a:rPr lang="en-US" altLang="zh-CN" sz="1200" dirty="0"/>
              <a:t> </a:t>
            </a:r>
            <a:r>
              <a:rPr lang="zh-CN" altLang="en-US" sz="1200" dirty="0"/>
              <a:t>和</a:t>
            </a:r>
            <a:r>
              <a:rPr lang="en-US" altLang="zh-CN" sz="1200" dirty="0" err="1"/>
              <a:t>df</a:t>
            </a:r>
            <a:r>
              <a:rPr lang="zh-CN" altLang="en-US" sz="1200" dirty="0"/>
              <a:t>的执行顺序可以有很多种</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执行顺序的不同可能导致训练时间不同</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所以这篇文章对同一机器上的操作赋予了优先级</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操作</a:t>
            </a:r>
            <a:r>
              <a:rPr lang="en-US" altLang="zh-CN" sz="1200" dirty="0"/>
              <a:t>oi</a:t>
            </a:r>
            <a:r>
              <a:rPr lang="zh-CN" altLang="en-US" sz="1200" dirty="0"/>
              <a:t>的优先级为自身执行时间加上</a:t>
            </a:r>
            <a:r>
              <a:rPr lang="en-US" altLang="zh-CN" sz="1200" dirty="0"/>
              <a:t>oi</a:t>
            </a:r>
            <a:r>
              <a:rPr lang="zh-CN" altLang="en-US" sz="1200" dirty="0"/>
              <a:t>后继优先级的最大值</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即可以理解为是从</a:t>
            </a:r>
            <a:r>
              <a:rPr lang="en-US" altLang="zh-CN" sz="1200" dirty="0"/>
              <a:t>oi</a:t>
            </a:r>
            <a:r>
              <a:rPr lang="zh-CN" altLang="en-US" sz="1200" dirty="0"/>
              <a:t>及后续操作，全部优先执行时的总执行时间</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也就是链路上剩余总执行时间越长，优先级越高</a:t>
            </a:r>
            <a:endParaRPr lang="en-US" altLang="zh-CN" sz="120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39</a:t>
            </a:fld>
            <a:endParaRPr lang="zh-CN" altLang="en-US"/>
          </a:p>
        </p:txBody>
      </p:sp>
    </p:spTree>
    <p:extLst>
      <p:ext uri="{BB962C8B-B14F-4D97-AF65-F5344CB8AC3E}">
        <p14:creationId xmlns:p14="http://schemas.microsoft.com/office/powerpoint/2010/main" val="2301705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40</a:t>
            </a:fld>
            <a:endParaRPr lang="zh-CN" altLang="en-US"/>
          </a:p>
        </p:txBody>
      </p:sp>
    </p:spTree>
    <p:extLst>
      <p:ext uri="{BB962C8B-B14F-4D97-AF65-F5344CB8AC3E}">
        <p14:creationId xmlns:p14="http://schemas.microsoft.com/office/powerpoint/2010/main" val="4230144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现在提高模型精度的一个方法就是训练更大的模型，</a:t>
            </a:r>
            <a:r>
              <a:rPr lang="en-US" altLang="zh-CN" dirty="0"/>
              <a:t>GPT</a:t>
            </a:r>
            <a:r>
              <a:rPr lang="zh-CN" altLang="en-US" dirty="0"/>
              <a:t>模型就是这样做的</a:t>
            </a:r>
            <a:endParaRPr lang="en-US" altLang="zh-CN" dirty="0"/>
          </a:p>
          <a:p>
            <a:r>
              <a:rPr lang="zh-CN" altLang="en-US" dirty="0"/>
              <a:t>导致模型参数越来越多，模型越来越大，所需要的训练时间越来越长</a:t>
            </a:r>
            <a:endParaRPr lang="en-US" altLang="zh-CN" dirty="0"/>
          </a:p>
          <a:p>
            <a:r>
              <a:rPr lang="zh-CN" altLang="en-US" dirty="0"/>
              <a:t>图中是语言模型的参数规模趋势，</a:t>
            </a:r>
            <a:r>
              <a:rPr lang="en-US" altLang="zh-CN" dirty="0"/>
              <a:t>Turing-NLG</a:t>
            </a:r>
            <a:r>
              <a:rPr lang="zh-CN" altLang="en-US" dirty="0"/>
              <a:t>模型（</a:t>
            </a:r>
            <a:r>
              <a:rPr lang="en-US" altLang="zh-CN" dirty="0"/>
              <a:t>NLG</a:t>
            </a:r>
            <a:r>
              <a:rPr lang="zh-CN" altLang="en-US" dirty="0"/>
              <a:t>领域的</a:t>
            </a:r>
            <a:r>
              <a:rPr lang="en-US" altLang="zh-CN" dirty="0"/>
              <a:t>SOTA</a:t>
            </a:r>
            <a:r>
              <a:rPr lang="zh-CN" altLang="en-US" dirty="0"/>
              <a:t>）参数规模为</a:t>
            </a:r>
            <a:r>
              <a:rPr lang="en-US" altLang="zh-CN" dirty="0"/>
              <a:t>172</a:t>
            </a:r>
            <a:r>
              <a:rPr lang="zh-CN" altLang="en-US" dirty="0"/>
              <a:t>亿，使用</a:t>
            </a:r>
            <a:r>
              <a:rPr lang="en-US" altLang="zh-CN" dirty="0"/>
              <a:t>400</a:t>
            </a:r>
            <a:r>
              <a:rPr lang="zh-CN" altLang="en-US" dirty="0"/>
              <a:t>张卡训练也需</a:t>
            </a:r>
            <a:r>
              <a:rPr lang="en-US" altLang="zh-CN" dirty="0"/>
              <a:t>60</a:t>
            </a:r>
            <a:r>
              <a:rPr lang="zh-CN" altLang="en-US" dirty="0"/>
              <a:t>天</a:t>
            </a:r>
            <a:endParaRPr lang="en-US" altLang="zh-CN" dirty="0"/>
          </a:p>
          <a:p>
            <a:r>
              <a:rPr lang="zh-CN" altLang="en-US" dirty="0"/>
              <a:t>对于这种规模的模型，传统的单机单卡训练已经不可行，必须进行分布式训练</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5</a:t>
            </a:fld>
            <a:endParaRPr lang="zh-CN" altLang="en-US"/>
          </a:p>
        </p:txBody>
      </p:sp>
    </p:spTree>
    <p:extLst>
      <p:ext uri="{BB962C8B-B14F-4D97-AF65-F5344CB8AC3E}">
        <p14:creationId xmlns:p14="http://schemas.microsoft.com/office/powerpoint/2010/main" val="29181448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Vollkorn"/>
              </a:rPr>
              <a:t>这是在</a:t>
            </a:r>
            <a:r>
              <a:rPr lang="en-US" altLang="zh-CN" b="0" i="0" dirty="0">
                <a:solidFill>
                  <a:srgbClr val="000000"/>
                </a:solidFill>
                <a:effectLst/>
                <a:latin typeface="Vollkorn"/>
              </a:rPr>
              <a:t>8GPU</a:t>
            </a:r>
            <a:r>
              <a:rPr lang="zh-CN" altLang="en-US" b="0" i="0" dirty="0">
                <a:solidFill>
                  <a:srgbClr val="000000"/>
                </a:solidFill>
                <a:effectLst/>
                <a:latin typeface="Vollkorn"/>
              </a:rPr>
              <a:t>上的加速效果</a:t>
            </a:r>
            <a:endParaRPr lang="en-US" altLang="zh-CN" b="0" i="0" dirty="0">
              <a:solidFill>
                <a:srgbClr val="000000"/>
              </a:solidFill>
              <a:effectLst/>
              <a:latin typeface="Vollkor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Vollkorn"/>
              </a:rPr>
              <a:t>使用了两张</a:t>
            </a:r>
            <a:r>
              <a:rPr lang="en-US" altLang="zh-CN" b="0" i="0" dirty="0">
                <a:solidFill>
                  <a:srgbClr val="000000"/>
                </a:solidFill>
                <a:effectLst/>
                <a:latin typeface="Vollkorn"/>
              </a:rPr>
              <a:t>V100</a:t>
            </a:r>
            <a:r>
              <a:rPr lang="zh-CN" altLang="en-US" b="0" i="0" dirty="0">
                <a:solidFill>
                  <a:srgbClr val="000000"/>
                </a:solidFill>
                <a:effectLst/>
                <a:latin typeface="Vollkorn"/>
              </a:rPr>
              <a:t>，</a:t>
            </a:r>
            <a:r>
              <a:rPr lang="en-US" altLang="zh-CN" b="0" i="0" dirty="0">
                <a:solidFill>
                  <a:srgbClr val="000000"/>
                </a:solidFill>
                <a:effectLst/>
                <a:latin typeface="Vollkorn"/>
              </a:rPr>
              <a:t>4</a:t>
            </a:r>
            <a:r>
              <a:rPr lang="zh-CN" altLang="en-US" b="0" i="0" dirty="0">
                <a:solidFill>
                  <a:srgbClr val="000000"/>
                </a:solidFill>
                <a:effectLst/>
                <a:latin typeface="Vollkorn"/>
              </a:rPr>
              <a:t>张</a:t>
            </a:r>
            <a:r>
              <a:rPr lang="en-US" altLang="zh-CN" b="0" i="0" dirty="0">
                <a:solidFill>
                  <a:srgbClr val="000000"/>
                </a:solidFill>
                <a:effectLst/>
                <a:latin typeface="Vollkorn"/>
              </a:rPr>
              <a:t>GTX 1080Ti</a:t>
            </a:r>
            <a:r>
              <a:rPr lang="zh-CN" altLang="en-US" b="0" i="0" dirty="0">
                <a:solidFill>
                  <a:srgbClr val="000000"/>
                </a:solidFill>
                <a:effectLst/>
                <a:latin typeface="Vollkorn"/>
              </a:rPr>
              <a:t>和两张</a:t>
            </a:r>
            <a:r>
              <a:rPr lang="en-US" altLang="zh-CN" b="0" i="0" dirty="0">
                <a:solidFill>
                  <a:srgbClr val="000000"/>
                </a:solidFill>
                <a:effectLst/>
                <a:latin typeface="Vollkorn"/>
              </a:rPr>
              <a:t>P100</a:t>
            </a:r>
            <a:r>
              <a:rPr lang="zh-CN" altLang="en-US" b="0" i="0" dirty="0">
                <a:solidFill>
                  <a:srgbClr val="000000"/>
                </a:solidFill>
                <a:effectLst/>
                <a:latin typeface="Vollkorn"/>
              </a:rPr>
              <a:t>的异构环境来进行训练</a:t>
            </a:r>
            <a:endParaRPr lang="en-US" altLang="zh-CN" b="0" i="0" dirty="0">
              <a:solidFill>
                <a:srgbClr val="000000"/>
              </a:solidFill>
              <a:effectLst/>
              <a:latin typeface="Vollkor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Vollkorn"/>
              </a:rPr>
              <a:t>后面四列是前面提到的副本复制和通信方法的</a:t>
            </a:r>
            <a:r>
              <a:rPr lang="en-US" altLang="zh-CN" b="0" i="0" dirty="0">
                <a:solidFill>
                  <a:srgbClr val="000000"/>
                </a:solidFill>
                <a:effectLst/>
                <a:latin typeface="Vollkorn"/>
              </a:rPr>
              <a:t>4</a:t>
            </a:r>
            <a:r>
              <a:rPr lang="zh-CN" altLang="en-US" b="0" i="0" dirty="0">
                <a:solidFill>
                  <a:srgbClr val="000000"/>
                </a:solidFill>
                <a:effectLst/>
                <a:latin typeface="Vollkorn"/>
              </a:rPr>
              <a:t>种组合</a:t>
            </a:r>
            <a:endParaRPr lang="en-US" altLang="zh-CN" b="0" i="0" dirty="0">
              <a:solidFill>
                <a:srgbClr val="000000"/>
              </a:solidFill>
              <a:effectLst/>
              <a:latin typeface="Vollkor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Vollkorn"/>
              </a:rPr>
              <a:t>相较于数据并行，最高达到了</a:t>
            </a:r>
            <a:r>
              <a:rPr lang="en-US" altLang="zh-CN" b="0" i="0" dirty="0">
                <a:solidFill>
                  <a:srgbClr val="000000"/>
                </a:solidFill>
                <a:effectLst/>
                <a:latin typeface="Vollkorn"/>
              </a:rPr>
              <a:t>2.2</a:t>
            </a:r>
            <a:r>
              <a:rPr lang="zh-CN" altLang="en-US" b="0" i="0" dirty="0">
                <a:solidFill>
                  <a:srgbClr val="000000"/>
                </a:solidFill>
                <a:effectLst/>
                <a:latin typeface="Vollkorn"/>
              </a:rPr>
              <a:t>倍的加速比</a:t>
            </a:r>
            <a:endParaRPr lang="en-US" altLang="zh-CN" b="0" i="0" dirty="0">
              <a:solidFill>
                <a:srgbClr val="000000"/>
              </a:solidFill>
              <a:effectLst/>
              <a:latin typeface="Vollkor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Vollkorn"/>
              </a:rPr>
              <a:t>并且由于本文的方法混合了模型并行，所以在模型占用显存太大，数据并行不能训练时，本文的方法仍然可以支持</a:t>
            </a:r>
            <a:endParaRPr lang="en-US" altLang="zh-CN" b="0" i="0" dirty="0">
              <a:solidFill>
                <a:srgbClr val="000000"/>
              </a:solidFill>
              <a:effectLst/>
              <a:latin typeface="Vollkorn"/>
            </a:endParaRPr>
          </a:p>
          <a:p>
            <a:pPr algn="l"/>
            <a:endParaRPr lang="en-US" altLang="zh-CN" b="0" i="0" dirty="0">
              <a:solidFill>
                <a:srgbClr val="000000"/>
              </a:solidFill>
              <a:effectLst/>
              <a:latin typeface="Vollkorn"/>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41</a:t>
            </a:fld>
            <a:endParaRPr lang="zh-CN" altLang="en-US"/>
          </a:p>
        </p:txBody>
      </p:sp>
    </p:spTree>
    <p:extLst>
      <p:ext uri="{BB962C8B-B14F-4D97-AF65-F5344CB8AC3E}">
        <p14:creationId xmlns:p14="http://schemas.microsoft.com/office/powerpoint/2010/main" val="7304010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000000"/>
                </a:solidFill>
                <a:effectLst/>
                <a:latin typeface="Vollkorn"/>
              </a:rPr>
              <a:t>12GPU</a:t>
            </a:r>
            <a:r>
              <a:rPr lang="zh-CN" altLang="en-US" b="0" i="0" dirty="0">
                <a:solidFill>
                  <a:srgbClr val="000000"/>
                </a:solidFill>
                <a:effectLst/>
                <a:latin typeface="Vollkorn"/>
              </a:rPr>
              <a:t>则是</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使用了</a:t>
            </a:r>
            <a:r>
              <a:rPr lang="en-US" altLang="zh-CN" b="0" i="0" dirty="0">
                <a:solidFill>
                  <a:srgbClr val="000000"/>
                </a:solidFill>
                <a:effectLst/>
                <a:latin typeface="Vollkorn"/>
              </a:rPr>
              <a:t>V100</a:t>
            </a:r>
            <a:r>
              <a:rPr lang="zh-CN" altLang="en-US" b="0" i="0" dirty="0">
                <a:solidFill>
                  <a:srgbClr val="000000"/>
                </a:solidFill>
                <a:effectLst/>
                <a:latin typeface="Vollkorn"/>
              </a:rPr>
              <a:t>，</a:t>
            </a:r>
            <a:r>
              <a:rPr lang="en-US" altLang="zh-CN" b="0" i="0" dirty="0">
                <a:solidFill>
                  <a:srgbClr val="000000"/>
                </a:solidFill>
                <a:effectLst/>
                <a:latin typeface="Vollkorn"/>
              </a:rPr>
              <a:t>1080Ti</a:t>
            </a:r>
            <a:r>
              <a:rPr lang="zh-CN" altLang="en-US" b="0" i="0" dirty="0">
                <a:solidFill>
                  <a:srgbClr val="000000"/>
                </a:solidFill>
                <a:effectLst/>
                <a:latin typeface="Vollkorn"/>
              </a:rPr>
              <a:t>和</a:t>
            </a:r>
            <a:r>
              <a:rPr lang="en-US" altLang="zh-CN" b="0" i="0" dirty="0">
                <a:solidFill>
                  <a:srgbClr val="000000"/>
                </a:solidFill>
                <a:effectLst/>
                <a:latin typeface="Vollkorn"/>
              </a:rPr>
              <a:t>P100</a:t>
            </a:r>
            <a:r>
              <a:rPr lang="zh-CN" altLang="en-US" b="0" i="0" dirty="0">
                <a:solidFill>
                  <a:srgbClr val="000000"/>
                </a:solidFill>
                <a:effectLst/>
                <a:latin typeface="Vollkorn"/>
              </a:rPr>
              <a:t>各</a:t>
            </a:r>
            <a:r>
              <a:rPr lang="en-US" altLang="zh-CN" b="0" i="0" dirty="0">
                <a:solidFill>
                  <a:srgbClr val="000000"/>
                </a:solidFill>
                <a:effectLst/>
                <a:latin typeface="Vollkorn"/>
              </a:rPr>
              <a:t>4</a:t>
            </a:r>
            <a:r>
              <a:rPr lang="zh-CN" altLang="en-US" b="0" i="0" dirty="0">
                <a:solidFill>
                  <a:srgbClr val="000000"/>
                </a:solidFill>
                <a:effectLst/>
                <a:latin typeface="Vollkorn"/>
              </a:rPr>
              <a:t>张的异构环境</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最高达到了</a:t>
            </a:r>
            <a:r>
              <a:rPr lang="en-US" altLang="zh-CN" b="0" i="0" dirty="0">
                <a:solidFill>
                  <a:srgbClr val="000000"/>
                </a:solidFill>
                <a:effectLst/>
                <a:latin typeface="Vollkorn"/>
              </a:rPr>
              <a:t>1.7</a:t>
            </a:r>
            <a:r>
              <a:rPr lang="zh-CN" altLang="en-US" b="0" i="0" dirty="0">
                <a:solidFill>
                  <a:srgbClr val="000000"/>
                </a:solidFill>
                <a:effectLst/>
                <a:latin typeface="Vollkorn"/>
              </a:rPr>
              <a:t>的加速比</a:t>
            </a:r>
            <a:endParaRPr lang="en-US" altLang="zh-CN" b="0" i="0" dirty="0">
              <a:solidFill>
                <a:srgbClr val="000000"/>
              </a:solidFill>
              <a:effectLst/>
              <a:latin typeface="Vollkorn"/>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42</a:t>
            </a:fld>
            <a:endParaRPr lang="zh-CN" altLang="en-US"/>
          </a:p>
        </p:txBody>
      </p:sp>
    </p:spTree>
    <p:extLst>
      <p:ext uri="{BB962C8B-B14F-4D97-AF65-F5344CB8AC3E}">
        <p14:creationId xmlns:p14="http://schemas.microsoft.com/office/powerpoint/2010/main" val="847699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Vollkorn"/>
              </a:rPr>
              <a:t>总的来说，这篇论文的研究内容就是</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首先是确定了通信方法、副本复制和模型并行三种优化策略</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然后是根据细粒度的由操作组成的图来进行决策，并且使用了</a:t>
            </a:r>
            <a:r>
              <a:rPr lang="en-US" altLang="zh-CN" b="0" i="0" dirty="0">
                <a:solidFill>
                  <a:srgbClr val="000000"/>
                </a:solidFill>
                <a:effectLst/>
                <a:latin typeface="Vollkorn"/>
              </a:rPr>
              <a:t>GNN</a:t>
            </a:r>
            <a:r>
              <a:rPr lang="zh-CN" altLang="en-US" b="0" i="0" dirty="0">
                <a:solidFill>
                  <a:srgbClr val="000000"/>
                </a:solidFill>
                <a:effectLst/>
                <a:latin typeface="Vollkorn"/>
              </a:rPr>
              <a:t>来处理图数据</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最后是使用强化学习的方式进行训练</a:t>
            </a:r>
            <a:endParaRPr lang="en-US" altLang="zh-CN" b="0" i="0" dirty="0">
              <a:solidFill>
                <a:srgbClr val="000000"/>
              </a:solidFill>
              <a:effectLst/>
              <a:latin typeface="Vollkorn"/>
            </a:endParaRPr>
          </a:p>
          <a:p>
            <a:pPr algn="l"/>
            <a:endParaRPr lang="en-US" altLang="zh-CN" sz="1200" b="0" i="0" dirty="0">
              <a:solidFill>
                <a:srgbClr val="121212"/>
              </a:solidFill>
              <a:effectLst/>
              <a:latin typeface="-apple-system"/>
            </a:endParaRPr>
          </a:p>
          <a:p>
            <a:pPr algn="l"/>
            <a:r>
              <a:rPr lang="zh-CN" altLang="en-US" sz="1200" b="0" i="0" dirty="0">
                <a:solidFill>
                  <a:srgbClr val="121212"/>
                </a:solidFill>
                <a:effectLst/>
                <a:latin typeface="-apple-system"/>
              </a:rPr>
              <a:t>之所以选这篇文章，主要是和我以后的研究背景很像，都是异构环境基于</a:t>
            </a:r>
            <a:r>
              <a:rPr lang="en-US" altLang="zh-CN" sz="1200" b="0" i="0" dirty="0">
                <a:solidFill>
                  <a:srgbClr val="121212"/>
                </a:solidFill>
                <a:effectLst/>
                <a:latin typeface="-apple-system"/>
              </a:rPr>
              <a:t>DAG</a:t>
            </a:r>
            <a:r>
              <a:rPr lang="zh-CN" altLang="en-US" sz="1200" b="0" i="0" dirty="0">
                <a:solidFill>
                  <a:srgbClr val="121212"/>
                </a:solidFill>
                <a:effectLst/>
                <a:latin typeface="-apple-system"/>
              </a:rPr>
              <a:t>的训练加速</a:t>
            </a:r>
            <a:endParaRPr lang="en-US" altLang="zh-CN" sz="1200" b="0" i="0" dirty="0">
              <a:solidFill>
                <a:srgbClr val="121212"/>
              </a:solidFill>
              <a:effectLst/>
              <a:latin typeface="-apple-system"/>
            </a:endParaRPr>
          </a:p>
          <a:p>
            <a:pPr algn="l"/>
            <a:r>
              <a:rPr lang="zh-CN" altLang="en-US" sz="1200" b="0" i="0" dirty="0">
                <a:solidFill>
                  <a:srgbClr val="121212"/>
                </a:solidFill>
                <a:effectLst/>
                <a:latin typeface="-apple-system"/>
              </a:rPr>
              <a:t>区别在于我之后可能是要基于数据并行和流水线并行来进行子图划分的，而这篇文章是数据并行和模型并行</a:t>
            </a:r>
            <a:endParaRPr lang="en-US" altLang="zh-CN" sz="1200"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solidFill>
                  <a:srgbClr val="121212"/>
                </a:solidFill>
                <a:effectLst/>
                <a:latin typeface="-apple-system"/>
              </a:rPr>
              <a:t>对我的启发主要是两个方面</a:t>
            </a:r>
            <a:endParaRPr lang="en-US" altLang="zh-CN" sz="1200"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solidFill>
                  <a:srgbClr val="121212"/>
                </a:solidFill>
                <a:effectLst/>
                <a:latin typeface="-apple-system"/>
              </a:rPr>
              <a:t>首先是对</a:t>
            </a:r>
            <a:r>
              <a:rPr lang="en-US" altLang="zh-CN" sz="1200" b="0" i="0" dirty="0">
                <a:solidFill>
                  <a:srgbClr val="121212"/>
                </a:solidFill>
                <a:effectLst/>
                <a:latin typeface="-apple-system"/>
              </a:rPr>
              <a:t>DAG</a:t>
            </a:r>
            <a:r>
              <a:rPr lang="zh-CN" altLang="en-US" sz="1200" b="0" i="0" dirty="0">
                <a:solidFill>
                  <a:srgbClr val="121212"/>
                </a:solidFill>
                <a:effectLst/>
                <a:latin typeface="-apple-system"/>
              </a:rPr>
              <a:t>的处理，因为粒度更细了，所以复杂度相较于层级划分会更高，并且很难再像师兄那样基于动态规划来做了</a:t>
            </a:r>
            <a:endParaRPr lang="en-US" altLang="zh-CN" sz="1200"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solidFill>
                  <a:srgbClr val="121212"/>
                </a:solidFill>
                <a:effectLst/>
                <a:latin typeface="-apple-system"/>
              </a:rPr>
              <a:t>而这篇文章的分组方法，也就是粗化视图的方法可能会对我之后这方面的工作有帮助</a:t>
            </a:r>
            <a:endParaRPr lang="en-US" altLang="zh-CN" sz="1200"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solidFill>
                  <a:srgbClr val="121212"/>
                </a:solidFill>
                <a:effectLst/>
                <a:latin typeface="-apple-system"/>
              </a:rPr>
              <a:t>然后就是同一机器上的操作调度，这一点是我之前没想到的</a:t>
            </a:r>
            <a:endParaRPr lang="en-US" altLang="zh-CN" sz="1200"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solidFill>
                  <a:srgbClr val="121212"/>
                </a:solidFill>
                <a:effectLst/>
                <a:latin typeface="-apple-system"/>
              </a:rPr>
              <a:t>因为以前都是按层划分，只有一条依赖链，不会出现操作执行顺序的问题</a:t>
            </a:r>
            <a:endParaRPr lang="en-US" altLang="zh-CN" sz="1200"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solidFill>
                  <a:srgbClr val="121212"/>
                </a:solidFill>
                <a:effectLst/>
                <a:latin typeface="-apple-system"/>
              </a:rPr>
              <a:t>所以在这方面也提醒了我要注意一下这个问题</a:t>
            </a:r>
            <a:endParaRPr lang="en-US" altLang="zh-CN" sz="1200"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43</a:t>
            </a:fld>
            <a:endParaRPr lang="zh-CN" altLang="en-US"/>
          </a:p>
        </p:txBody>
      </p:sp>
    </p:spTree>
    <p:extLst>
      <p:ext uri="{BB962C8B-B14F-4D97-AF65-F5344CB8AC3E}">
        <p14:creationId xmlns:p14="http://schemas.microsoft.com/office/powerpoint/2010/main" val="2241865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传统的分布式学习方法是数据并行和模型并行</a:t>
            </a:r>
            <a:endParaRPr lang="en-US" altLang="zh-CN" dirty="0"/>
          </a:p>
          <a:p>
            <a:r>
              <a:rPr lang="zh-CN" altLang="en-US" dirty="0"/>
              <a:t>数据并行是对数据的划分，每台机器上仍有完整模型副本</a:t>
            </a:r>
            <a:endParaRPr lang="en-US" altLang="zh-CN" dirty="0"/>
          </a:p>
          <a:p>
            <a:r>
              <a:rPr lang="zh-CN" altLang="en-US"/>
              <a:t>模型并行是对模型的划分，每台机器上只有部分模型</a:t>
            </a:r>
            <a:endParaRPr lang="en-US" altLang="zh-CN" dirty="0"/>
          </a:p>
          <a:p>
            <a:r>
              <a:rPr lang="zh-CN" altLang="en-US" dirty="0"/>
              <a:t>在这两种方法的基础上，现有研究已经提出了许多加速分布式训练的方法</a:t>
            </a:r>
            <a:endParaRPr lang="en-US" altLang="zh-CN" dirty="0"/>
          </a:p>
          <a:p>
            <a:r>
              <a:rPr lang="zh-CN" altLang="en-US" dirty="0"/>
              <a:t>比如</a:t>
            </a:r>
            <a:endParaRPr lang="en-US" altLang="zh-CN" dirty="0"/>
          </a:p>
          <a:p>
            <a:r>
              <a:rPr lang="zh-CN" altLang="en-US" dirty="0"/>
              <a:t>在模型并行的基础上，通过划分数据分时注入以提高吞吐率的流水线并行</a:t>
            </a:r>
            <a:r>
              <a:rPr lang="en-US" altLang="zh-CN" dirty="0" err="1"/>
              <a:t>Gpipe</a:t>
            </a:r>
            <a:endParaRPr lang="en-US" altLang="zh-CN" dirty="0"/>
          </a:p>
          <a:p>
            <a:r>
              <a:rPr lang="zh-CN" altLang="en-US" dirty="0"/>
              <a:t>以及 </a:t>
            </a:r>
            <a:endParaRPr lang="en-US" altLang="zh-CN" dirty="0"/>
          </a:p>
          <a:p>
            <a:r>
              <a:rPr lang="zh-CN" altLang="en-US" dirty="0"/>
              <a:t>通过动态划分模型权重张量，自动把张量计算划分到不同</a:t>
            </a:r>
            <a:r>
              <a:rPr lang="en-US" altLang="zh-CN" dirty="0"/>
              <a:t>GPU</a:t>
            </a:r>
            <a:r>
              <a:rPr lang="zh-CN" altLang="en-US" dirty="0"/>
              <a:t>上的模型划分方法</a:t>
            </a:r>
            <a:r>
              <a:rPr lang="en-US" altLang="zh-CN" dirty="0" err="1"/>
              <a:t>Gshard</a:t>
            </a:r>
            <a:endParaRPr lang="en-US" altLang="zh-CN" dirty="0"/>
          </a:p>
          <a:p>
            <a:r>
              <a:rPr lang="zh-CN" altLang="en-US" dirty="0"/>
              <a:t>在数据并行，和混合流水线并行中，都需要进行机器间的参数同步</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6</a:t>
            </a:fld>
            <a:endParaRPr lang="zh-CN" altLang="en-US"/>
          </a:p>
        </p:txBody>
      </p:sp>
    </p:spTree>
    <p:extLst>
      <p:ext uri="{BB962C8B-B14F-4D97-AF65-F5344CB8AC3E}">
        <p14:creationId xmlns:p14="http://schemas.microsoft.com/office/powerpoint/2010/main" val="3725317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参数同步架构通常有两种，分别是参数服务器和</a:t>
            </a:r>
            <a:r>
              <a:rPr lang="en-US" altLang="zh-CN" b="0" i="0" dirty="0">
                <a:solidFill>
                  <a:srgbClr val="121212"/>
                </a:solidFill>
                <a:effectLst/>
                <a:latin typeface="-apple-system"/>
              </a:rPr>
              <a:t>ring </a:t>
            </a:r>
            <a:r>
              <a:rPr lang="en-US" altLang="zh-CN" b="0" i="0" dirty="0" err="1">
                <a:solidFill>
                  <a:srgbClr val="121212"/>
                </a:solidFill>
                <a:effectLst/>
                <a:latin typeface="-apple-system"/>
              </a:rPr>
              <a:t>allreduce</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在参数服务器架构中每一轮的训练迭代都需要数据</a:t>
            </a:r>
            <a:r>
              <a:rPr lang="zh-CN" altLang="en-US" b="0" i="0">
                <a:solidFill>
                  <a:srgbClr val="121212"/>
                </a:solidFill>
                <a:effectLst/>
                <a:latin typeface="-apple-system"/>
              </a:rPr>
              <a:t>同步，所以并行</a:t>
            </a:r>
            <a:r>
              <a:rPr lang="zh-CN" altLang="en-US" b="0" i="0" dirty="0">
                <a:solidFill>
                  <a:srgbClr val="121212"/>
                </a:solidFill>
                <a:effectLst/>
                <a:latin typeface="-apple-system"/>
              </a:rPr>
              <a:t>的卡很多的时候，存在掉队现象</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所有的</a:t>
            </a:r>
            <a:r>
              <a:rPr lang="en-US" altLang="zh-CN" b="0" i="0" dirty="0">
                <a:solidFill>
                  <a:srgbClr val="121212"/>
                </a:solidFill>
                <a:effectLst/>
                <a:latin typeface="-apple-system"/>
              </a:rPr>
              <a:t>GPU</a:t>
            </a:r>
            <a:r>
              <a:rPr lang="zh-CN" altLang="en-US" b="0" i="0" dirty="0">
                <a:solidFill>
                  <a:srgbClr val="121212"/>
                </a:solidFill>
                <a:effectLst/>
                <a:latin typeface="-apple-system"/>
              </a:rPr>
              <a:t>卡需要和</a:t>
            </a:r>
            <a:r>
              <a:rPr lang="en-US" altLang="zh-CN" b="0" i="0" dirty="0">
                <a:solidFill>
                  <a:srgbClr val="121212"/>
                </a:solidFill>
                <a:effectLst/>
                <a:latin typeface="-apple-system"/>
              </a:rPr>
              <a:t>Reducer</a:t>
            </a:r>
            <a:r>
              <a:rPr lang="zh-CN" altLang="en-US" b="0" i="0" dirty="0">
                <a:solidFill>
                  <a:srgbClr val="121212"/>
                </a:solidFill>
                <a:effectLst/>
                <a:latin typeface="-apple-system"/>
              </a:rPr>
              <a:t>进行通信，当模型较大或者数据较大的时候，通信开销很大</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假设有</a:t>
            </a:r>
            <a:r>
              <a:rPr lang="en-US" altLang="zh-CN" b="0" i="0" dirty="0">
                <a:solidFill>
                  <a:srgbClr val="121212"/>
                </a:solidFill>
                <a:effectLst/>
                <a:latin typeface="-apple-system"/>
              </a:rPr>
              <a:t>N</a:t>
            </a:r>
            <a:r>
              <a:rPr lang="zh-CN" altLang="en-US" b="0" i="0" dirty="0">
                <a:solidFill>
                  <a:srgbClr val="121212"/>
                </a:solidFill>
                <a:effectLst/>
                <a:latin typeface="-apple-system"/>
              </a:rPr>
              <a:t>个</a:t>
            </a:r>
            <a:r>
              <a:rPr lang="en-US" altLang="zh-CN" b="0" i="0" dirty="0">
                <a:solidFill>
                  <a:srgbClr val="121212"/>
                </a:solidFill>
                <a:effectLst/>
                <a:latin typeface="-apple-system"/>
              </a:rPr>
              <a:t>GPU</a:t>
            </a:r>
            <a:r>
              <a:rPr lang="zh-CN" altLang="en-US" b="0" i="0" dirty="0">
                <a:solidFill>
                  <a:srgbClr val="121212"/>
                </a:solidFill>
                <a:effectLst/>
                <a:latin typeface="-apple-system"/>
              </a:rPr>
              <a:t>，通信一次完整的参数所需时间为</a:t>
            </a:r>
            <a:r>
              <a:rPr lang="en-US" altLang="zh-CN" b="0" i="0" dirty="0">
                <a:solidFill>
                  <a:srgbClr val="121212"/>
                </a:solidFill>
                <a:effectLst/>
                <a:latin typeface="-apple-system"/>
              </a:rPr>
              <a:t>K</a:t>
            </a:r>
            <a:r>
              <a:rPr lang="zh-CN" altLang="en-US" b="0" i="0" dirty="0">
                <a:solidFill>
                  <a:srgbClr val="121212"/>
                </a:solidFill>
                <a:effectLst/>
                <a:latin typeface="-apple-system"/>
              </a:rPr>
              <a:t>，那么使用</a:t>
            </a:r>
            <a:r>
              <a:rPr lang="en-US" altLang="zh-CN" b="0" i="0" dirty="0">
                <a:solidFill>
                  <a:srgbClr val="121212"/>
                </a:solidFill>
                <a:effectLst/>
                <a:latin typeface="-apple-system"/>
              </a:rPr>
              <a:t>Parameter Server</a:t>
            </a:r>
            <a:r>
              <a:rPr lang="zh-CN" altLang="en-US" b="0" i="0" dirty="0">
                <a:solidFill>
                  <a:srgbClr val="121212"/>
                </a:solidFill>
                <a:effectLst/>
                <a:latin typeface="-apple-system"/>
              </a:rPr>
              <a:t>架构，花费的通信成本为</a:t>
            </a:r>
            <a:endParaRPr lang="en-US" altLang="zh-CN" b="0" i="0" dirty="0">
              <a:solidFill>
                <a:srgbClr val="121212"/>
              </a:solidFill>
              <a:effectLst/>
              <a:latin typeface="-apple-system"/>
            </a:endParaRPr>
          </a:p>
          <a:p>
            <a:r>
              <a:rPr lang="zh-CN" altLang="en-US" b="0" i="0" dirty="0">
                <a:solidFill>
                  <a:srgbClr val="121212"/>
                </a:solidFill>
                <a:effectLst/>
                <a:latin typeface="-apple-system"/>
              </a:rPr>
              <a:t>每张卡得到梯度后，返回给</a:t>
            </a:r>
            <a:r>
              <a:rPr lang="en-US" altLang="zh-CN" b="0" i="0" dirty="0">
                <a:solidFill>
                  <a:srgbClr val="121212"/>
                </a:solidFill>
                <a:effectLst/>
                <a:latin typeface="-apple-system"/>
              </a:rPr>
              <a:t>Reducer</a:t>
            </a:r>
            <a:r>
              <a:rPr lang="zh-CN" altLang="en-US" b="0" i="0" dirty="0">
                <a:solidFill>
                  <a:srgbClr val="121212"/>
                </a:solidFill>
                <a:effectLst/>
                <a:latin typeface="-apple-system"/>
              </a:rPr>
              <a:t>上累积 </a:t>
            </a:r>
            <a:r>
              <a:rPr lang="en-US" altLang="zh-CN" b="0" i="0" dirty="0">
                <a:solidFill>
                  <a:srgbClr val="121212"/>
                </a:solidFill>
                <a:effectLst/>
                <a:latin typeface="-apple-system"/>
              </a:rPr>
              <a:t>(N-1)K</a:t>
            </a:r>
            <a:r>
              <a:rPr lang="zh-CN" altLang="en-US" b="0" i="0" dirty="0">
                <a:solidFill>
                  <a:srgbClr val="121212"/>
                </a:solidFill>
                <a:effectLst/>
                <a:latin typeface="-apple-system"/>
              </a:rPr>
              <a:t>，</a:t>
            </a:r>
            <a:r>
              <a:rPr lang="en-US" altLang="zh-CN" b="0" i="0" dirty="0">
                <a:solidFill>
                  <a:srgbClr val="121212"/>
                </a:solidFill>
                <a:effectLst/>
                <a:latin typeface="-apple-system"/>
              </a:rPr>
              <a:t>Reducer</a:t>
            </a:r>
            <a:r>
              <a:rPr lang="zh-CN" altLang="en-US" b="0" i="0" dirty="0">
                <a:solidFill>
                  <a:srgbClr val="121212"/>
                </a:solidFill>
                <a:effectLst/>
                <a:latin typeface="-apple-system"/>
              </a:rPr>
              <a:t>得到更新的权重参数后，再分发给各个卡</a:t>
            </a:r>
            <a:r>
              <a:rPr lang="en-US" altLang="zh-CN" b="0" i="0" dirty="0">
                <a:solidFill>
                  <a:srgbClr val="121212"/>
                </a:solidFill>
                <a:effectLst/>
                <a:latin typeface="-apple-system"/>
              </a:rPr>
              <a:t>(N-1)K</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7</a:t>
            </a:fld>
            <a:endParaRPr lang="zh-CN" altLang="en-US"/>
          </a:p>
        </p:txBody>
      </p:sp>
    </p:spTree>
    <p:extLst>
      <p:ext uri="{BB962C8B-B14F-4D97-AF65-F5344CB8AC3E}">
        <p14:creationId xmlns:p14="http://schemas.microsoft.com/office/powerpoint/2010/main" val="3317174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21212"/>
                </a:solidFill>
                <a:effectLst/>
                <a:latin typeface="-apple-system"/>
              </a:rPr>
              <a:t>Ring </a:t>
            </a:r>
            <a:r>
              <a:rPr lang="en-US" altLang="zh-CN" b="0" i="0" dirty="0" err="1">
                <a:solidFill>
                  <a:srgbClr val="121212"/>
                </a:solidFill>
                <a:effectLst/>
                <a:latin typeface="-apple-system"/>
              </a:rPr>
              <a:t>allreduce</a:t>
            </a:r>
            <a:r>
              <a:rPr lang="zh-CN" altLang="en-US" b="0" i="0" dirty="0">
                <a:solidFill>
                  <a:srgbClr val="121212"/>
                </a:solidFill>
                <a:effectLst/>
                <a:latin typeface="-apple-system"/>
              </a:rPr>
              <a:t>为了解决通信开销的问题，提出了</a:t>
            </a:r>
            <a:r>
              <a:rPr lang="zh-CN" altLang="en-US" b="1" i="0" dirty="0">
                <a:solidFill>
                  <a:srgbClr val="121212"/>
                </a:solidFill>
                <a:effectLst/>
                <a:latin typeface="-apple-system"/>
              </a:rPr>
              <a:t>带宽优化环解决通信问题</a:t>
            </a:r>
            <a:r>
              <a:rPr lang="zh-CN" altLang="en-US" b="0" i="0" dirty="0">
                <a:solidFill>
                  <a:srgbClr val="121212"/>
                </a:solidFill>
                <a:effectLst/>
                <a:latin typeface="-apple-system"/>
              </a:rPr>
              <a:t>的方法</a:t>
            </a:r>
            <a:endParaRPr lang="en-US" altLang="zh-CN" b="0" i="0" dirty="0">
              <a:solidFill>
                <a:srgbClr val="121212"/>
              </a:solidFill>
              <a:effectLst/>
              <a:latin typeface="-apple-system"/>
            </a:endParaRPr>
          </a:p>
          <a:p>
            <a:r>
              <a:rPr lang="en-US" altLang="zh-CN" b="0" i="0" dirty="0" err="1">
                <a:solidFill>
                  <a:srgbClr val="121212"/>
                </a:solidFill>
                <a:effectLst/>
                <a:latin typeface="-apple-system"/>
              </a:rPr>
              <a:t>gpu</a:t>
            </a:r>
            <a:r>
              <a:rPr lang="zh-CN" altLang="en-US" b="0" i="0" dirty="0">
                <a:solidFill>
                  <a:srgbClr val="121212"/>
                </a:solidFill>
                <a:effectLst/>
                <a:latin typeface="-apple-system"/>
              </a:rPr>
              <a:t>都被安排在一个逻辑环中。每个</a:t>
            </a:r>
            <a:r>
              <a:rPr lang="en-US" altLang="zh-CN" b="0" i="0" dirty="0">
                <a:solidFill>
                  <a:srgbClr val="121212"/>
                </a:solidFill>
                <a:effectLst/>
                <a:latin typeface="-apple-system"/>
              </a:rPr>
              <a:t>GPU</a:t>
            </a:r>
            <a:r>
              <a:rPr lang="zh-CN" altLang="en-US" b="0" i="0" dirty="0">
                <a:solidFill>
                  <a:srgbClr val="121212"/>
                </a:solidFill>
                <a:effectLst/>
                <a:latin typeface="-apple-system"/>
              </a:rPr>
              <a:t>有一个左邻居和一个右邻居，它只会向右邻居发送数据，并且从左邻居接收数据</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8</a:t>
            </a:fld>
            <a:endParaRPr lang="zh-CN" altLang="en-US"/>
          </a:p>
        </p:txBody>
      </p:sp>
    </p:spTree>
    <p:extLst>
      <p:ext uri="{BB962C8B-B14F-4D97-AF65-F5344CB8AC3E}">
        <p14:creationId xmlns:p14="http://schemas.microsoft.com/office/powerpoint/2010/main" val="3896540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假设有</a:t>
            </a:r>
            <a:r>
              <a:rPr lang="en-US" altLang="zh-CN" b="0" i="0" dirty="0">
                <a:solidFill>
                  <a:srgbClr val="121212"/>
                </a:solidFill>
                <a:effectLst/>
                <a:latin typeface="-apple-system"/>
              </a:rPr>
              <a:t>N</a:t>
            </a:r>
            <a:r>
              <a:rPr lang="zh-CN" altLang="en-US" b="0" i="0" dirty="0">
                <a:solidFill>
                  <a:srgbClr val="121212"/>
                </a:solidFill>
                <a:effectLst/>
                <a:latin typeface="-apple-system"/>
              </a:rPr>
              <a:t>个</a:t>
            </a:r>
            <a:r>
              <a:rPr lang="en-US" altLang="zh-CN" b="0" i="0" dirty="0">
                <a:solidFill>
                  <a:srgbClr val="121212"/>
                </a:solidFill>
                <a:effectLst/>
                <a:latin typeface="-apple-system"/>
              </a:rPr>
              <a:t>GPU</a:t>
            </a:r>
            <a:r>
              <a:rPr lang="zh-CN" altLang="en-US" b="0" i="0" dirty="0">
                <a:solidFill>
                  <a:srgbClr val="121212"/>
                </a:solidFill>
                <a:effectLst/>
                <a:latin typeface="-apple-system"/>
              </a:rPr>
              <a:t>，初始状态下，</a:t>
            </a:r>
            <a:r>
              <a:rPr lang="zh-CN" altLang="en-US" b="0" i="0" dirty="0">
                <a:solidFill>
                  <a:srgbClr val="404040"/>
                </a:solidFill>
                <a:effectLst/>
                <a:latin typeface="-apple-system"/>
              </a:rPr>
              <a:t>每个</a:t>
            </a:r>
            <a:r>
              <a:rPr lang="en-US" altLang="zh-CN" b="0" i="0" dirty="0">
                <a:solidFill>
                  <a:srgbClr val="404040"/>
                </a:solidFill>
                <a:effectLst/>
                <a:latin typeface="-apple-system"/>
              </a:rPr>
              <a:t>GPU</a:t>
            </a:r>
            <a:r>
              <a:rPr lang="zh-CN" altLang="en-US" b="0" i="0" dirty="0">
                <a:solidFill>
                  <a:srgbClr val="404040"/>
                </a:solidFill>
                <a:effectLst/>
                <a:latin typeface="-apple-system"/>
              </a:rPr>
              <a:t>都有一个相同大小的本地计算结果张量</a:t>
            </a:r>
            <a:endParaRPr lang="en-US" altLang="zh-CN" b="0" i="0" dirty="0">
              <a:solidFill>
                <a:srgbClr val="404040"/>
              </a:solidFill>
              <a:effectLst/>
              <a:latin typeface="-apple-system"/>
            </a:endParaRPr>
          </a:p>
          <a:p>
            <a:r>
              <a:rPr lang="zh-CN" altLang="en-US" b="0" i="0" dirty="0">
                <a:solidFill>
                  <a:srgbClr val="404040"/>
                </a:solidFill>
                <a:effectLst/>
                <a:latin typeface="-apple-system"/>
              </a:rPr>
              <a:t>接下来，</a:t>
            </a:r>
            <a:r>
              <a:rPr lang="en-US" altLang="zh-CN" b="0" i="0" dirty="0">
                <a:solidFill>
                  <a:srgbClr val="404040"/>
                </a:solidFill>
                <a:effectLst/>
                <a:latin typeface="-apple-system"/>
              </a:rPr>
              <a:t>GPU</a:t>
            </a:r>
            <a:r>
              <a:rPr lang="zh-CN" altLang="en-US" b="0" i="0" dirty="0">
                <a:solidFill>
                  <a:srgbClr val="404040"/>
                </a:solidFill>
                <a:effectLst/>
                <a:latin typeface="-apple-system"/>
              </a:rPr>
              <a:t>将进行</a:t>
            </a:r>
            <a:r>
              <a:rPr lang="en-US" altLang="zh-CN" b="0" i="0" dirty="0">
                <a:solidFill>
                  <a:srgbClr val="404040"/>
                </a:solidFill>
                <a:effectLst/>
                <a:latin typeface="-apple-system"/>
              </a:rPr>
              <a:t>N-1</a:t>
            </a:r>
            <a:r>
              <a:rPr lang="zh-CN" altLang="en-US" b="0" i="0" dirty="0">
                <a:solidFill>
                  <a:srgbClr val="404040"/>
                </a:solidFill>
                <a:effectLst/>
                <a:latin typeface="-apple-system"/>
              </a:rPr>
              <a:t>次 迭代：在每次迭代中，</a:t>
            </a:r>
            <a:endParaRPr lang="en-US" altLang="zh-CN" b="0" i="0" dirty="0">
              <a:solidFill>
                <a:srgbClr val="404040"/>
              </a:solidFill>
              <a:effectLst/>
              <a:latin typeface="-apple-system"/>
            </a:endParaRPr>
          </a:p>
          <a:p>
            <a:r>
              <a:rPr lang="en-US" altLang="zh-CN" b="0" i="0" dirty="0">
                <a:solidFill>
                  <a:srgbClr val="404040"/>
                </a:solidFill>
                <a:effectLst/>
                <a:latin typeface="-apple-system"/>
              </a:rPr>
              <a:t>GPU</a:t>
            </a:r>
            <a:r>
              <a:rPr lang="zh-CN" altLang="en-US" b="0" i="0" dirty="0">
                <a:solidFill>
                  <a:srgbClr val="404040"/>
                </a:solidFill>
                <a:effectLst/>
                <a:latin typeface="-apple-system"/>
              </a:rPr>
              <a:t>将向其右邻居发送一个块</a:t>
            </a:r>
            <a:endParaRPr lang="en-US" altLang="zh-CN" b="0" i="0" dirty="0">
              <a:solidFill>
                <a:srgbClr val="404040"/>
              </a:solidFill>
              <a:effectLst/>
              <a:latin typeface="-apple-system"/>
            </a:endParaRPr>
          </a:p>
          <a:p>
            <a:r>
              <a:rPr lang="zh-CN" altLang="en-US" b="0" i="0" dirty="0">
                <a:solidFill>
                  <a:srgbClr val="404040"/>
                </a:solidFill>
                <a:effectLst/>
                <a:latin typeface="-apple-system"/>
              </a:rPr>
              <a:t>并从其左邻居接收一个块并加到本地的对应块中</a:t>
            </a: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9</a:t>
            </a:fld>
            <a:endParaRPr lang="zh-CN" altLang="en-US"/>
          </a:p>
        </p:txBody>
      </p:sp>
    </p:spTree>
    <p:extLst>
      <p:ext uri="{BB962C8B-B14F-4D97-AF65-F5344CB8AC3E}">
        <p14:creationId xmlns:p14="http://schemas.microsoft.com/office/powerpoint/2010/main" val="1284745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121212"/>
                </a:solidFill>
                <a:latin typeface="-apple-system"/>
              </a:rPr>
              <a:t>第</a:t>
            </a:r>
            <a:r>
              <a:rPr lang="en-US" altLang="zh-CN" sz="1200" dirty="0">
                <a:solidFill>
                  <a:srgbClr val="121212"/>
                </a:solidFill>
                <a:latin typeface="-apple-system"/>
              </a:rPr>
              <a:t>1</a:t>
            </a:r>
            <a:r>
              <a:rPr lang="zh-CN" altLang="en-US" sz="1200" dirty="0">
                <a:solidFill>
                  <a:srgbClr val="121212"/>
                </a:solidFill>
                <a:latin typeface="-apple-system"/>
              </a:rPr>
              <a:t>次迭代的结果如图所示</a:t>
            </a:r>
            <a:endParaRPr lang="en-US" altLang="zh-CN" sz="1200" dirty="0">
              <a:solidFill>
                <a:srgbClr val="121212"/>
              </a:solidFill>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121212"/>
                </a:solidFill>
                <a:latin typeface="-apple-system"/>
              </a:rPr>
              <a:t>从现在开始，每个</a:t>
            </a:r>
            <a:r>
              <a:rPr lang="en-US" altLang="zh-CN" sz="1200" dirty="0">
                <a:solidFill>
                  <a:srgbClr val="121212"/>
                </a:solidFill>
                <a:latin typeface="-apple-system"/>
              </a:rPr>
              <a:t>GPU</a:t>
            </a:r>
            <a:r>
              <a:rPr lang="zh-CN" altLang="en-US" sz="1200" dirty="0">
                <a:solidFill>
                  <a:srgbClr val="121212"/>
                </a:solidFill>
                <a:latin typeface="-apple-system"/>
              </a:rPr>
              <a:t>都发送上一次迭代中接收到的块</a:t>
            </a: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10</a:t>
            </a:fld>
            <a:endParaRPr lang="zh-CN" altLang="en-US"/>
          </a:p>
        </p:txBody>
      </p:sp>
    </p:spTree>
    <p:extLst>
      <p:ext uri="{BB962C8B-B14F-4D97-AF65-F5344CB8AC3E}">
        <p14:creationId xmlns:p14="http://schemas.microsoft.com/office/powerpoint/2010/main" val="3103336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Google Shape;10;p2">
            <a:extLst>
              <a:ext uri="{FF2B5EF4-FFF2-40B4-BE49-F238E27FC236}">
                <a16:creationId xmlns:a16="http://schemas.microsoft.com/office/drawing/2014/main" id="{4C263487-D52B-448D-863D-67C476B3B095}"/>
              </a:ext>
            </a:extLst>
          </p:cNvPr>
          <p:cNvSpPr/>
          <p:nvPr userDrawn="1"/>
        </p:nvSpPr>
        <p:spPr>
          <a:xfrm>
            <a:off x="628650" y="1923011"/>
            <a:ext cx="7886700" cy="2234930"/>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Footer Placeholder 4">
            <a:extLst>
              <a:ext uri="{FF2B5EF4-FFF2-40B4-BE49-F238E27FC236}">
                <a16:creationId xmlns:a16="http://schemas.microsoft.com/office/drawing/2014/main" id="{65BE91AD-2333-48DD-B0B8-2C2E0D79740B}"/>
              </a:ext>
            </a:extLst>
          </p:cNvPr>
          <p:cNvSpPr txBox="1">
            <a:spLocks/>
          </p:cNvSpPr>
          <p:nvPr userDrawn="1"/>
        </p:nvSpPr>
        <p:spPr>
          <a:xfrm>
            <a:off x="3036282" y="6413478"/>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rPr>
              <a:t>Southeast University</a:t>
            </a:r>
          </a:p>
        </p:txBody>
      </p:sp>
      <p:sp>
        <p:nvSpPr>
          <p:cNvPr id="25" name="日期占位符 3">
            <a:extLst>
              <a:ext uri="{FF2B5EF4-FFF2-40B4-BE49-F238E27FC236}">
                <a16:creationId xmlns:a16="http://schemas.microsoft.com/office/drawing/2014/main" id="{9A0C4C82-1BDC-4D03-BDBC-52477B2F2D0D}"/>
              </a:ext>
            </a:extLst>
          </p:cNvPr>
          <p:cNvSpPr txBox="1">
            <a:spLocks/>
          </p:cNvSpPr>
          <p:nvPr userDrawn="1"/>
        </p:nvSpPr>
        <p:spPr>
          <a:xfrm>
            <a:off x="628650" y="6413477"/>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650424-F945-4EC2-8594-4948CA017EDA}" type="datetime1">
              <a:rPr lang="zh-CN" altLang="en-US" sz="1200" smtClean="0">
                <a:solidFill>
                  <a:schemeClr val="tx1"/>
                </a:solidFill>
                <a:latin typeface="+mn-lt"/>
              </a:rPr>
              <a:pPr/>
              <a:t>2022/9/9</a:t>
            </a:fld>
            <a:endParaRPr lang="zh-CN" altLang="en-US" sz="1200">
              <a:solidFill>
                <a:schemeClr val="tx1"/>
              </a:solidFill>
              <a:latin typeface="+mn-lt"/>
            </a:endParaRPr>
          </a:p>
        </p:txBody>
      </p:sp>
    </p:spTree>
    <p:extLst>
      <p:ext uri="{BB962C8B-B14F-4D97-AF65-F5344CB8AC3E}">
        <p14:creationId xmlns:p14="http://schemas.microsoft.com/office/powerpoint/2010/main" val="423294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3A20FFA4-47EB-4DF7-9DDA-4075FECA1DF7}"/>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2" name="组合 1">
            <a:extLst>
              <a:ext uri="{FF2B5EF4-FFF2-40B4-BE49-F238E27FC236}">
                <a16:creationId xmlns:a16="http://schemas.microsoft.com/office/drawing/2014/main" id="{3EC726B1-2A9F-4267-A5C8-C5B6C30181AC}"/>
              </a:ext>
            </a:extLst>
          </p:cNvPr>
          <p:cNvGrpSpPr/>
          <p:nvPr userDrawn="1"/>
        </p:nvGrpSpPr>
        <p:grpSpPr>
          <a:xfrm>
            <a:off x="162000" y="172128"/>
            <a:ext cx="8820000" cy="6167075"/>
            <a:chOff x="162000" y="172128"/>
            <a:chExt cx="8820000" cy="6167075"/>
          </a:xfrm>
        </p:grpSpPr>
        <p:grpSp>
          <p:nvGrpSpPr>
            <p:cNvPr id="8" name="组合 7">
              <a:extLst>
                <a:ext uri="{FF2B5EF4-FFF2-40B4-BE49-F238E27FC236}">
                  <a16:creationId xmlns:a16="http://schemas.microsoft.com/office/drawing/2014/main" id="{2B3780AF-97D7-41F5-92BD-C6B3372F345E}"/>
                </a:ext>
              </a:extLst>
            </p:cNvPr>
            <p:cNvGrpSpPr/>
            <p:nvPr userDrawn="1"/>
          </p:nvGrpSpPr>
          <p:grpSpPr>
            <a:xfrm>
              <a:off x="162000" y="172128"/>
              <a:ext cx="8820000" cy="6167075"/>
              <a:chOff x="431514" y="174661"/>
              <a:chExt cx="8280971" cy="6155314"/>
            </a:xfrm>
          </p:grpSpPr>
          <p:sp>
            <p:nvSpPr>
              <p:cNvPr id="9" name="Google Shape;10;p2">
                <a:extLst>
                  <a:ext uri="{FF2B5EF4-FFF2-40B4-BE49-F238E27FC236}">
                    <a16:creationId xmlns:a16="http://schemas.microsoft.com/office/drawing/2014/main" id="{611AA018-E6B6-45C7-A586-EB07C420C28F}"/>
                  </a:ext>
                </a:extLst>
              </p:cNvPr>
              <p:cNvSpPr/>
              <p:nvPr/>
            </p:nvSpPr>
            <p:spPr>
              <a:xfrm>
                <a:off x="431514" y="760288"/>
                <a:ext cx="8280971" cy="5569687"/>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矩形 9">
                <a:extLst>
                  <a:ext uri="{FF2B5EF4-FFF2-40B4-BE49-F238E27FC236}">
                    <a16:creationId xmlns:a16="http://schemas.microsoft.com/office/drawing/2014/main" id="{ABF466CA-25D4-473A-83E5-8C3212A5EB1C}"/>
                  </a:ext>
                </a:extLst>
              </p:cNvPr>
              <p:cNvSpPr/>
              <p:nvPr/>
            </p:nvSpPr>
            <p:spPr>
              <a:xfrm>
                <a:off x="431514" y="174661"/>
                <a:ext cx="8280971" cy="585627"/>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Google Shape;835;p34">
              <a:extLst>
                <a:ext uri="{FF2B5EF4-FFF2-40B4-BE49-F238E27FC236}">
                  <a16:creationId xmlns:a16="http://schemas.microsoft.com/office/drawing/2014/main" id="{1BB9BB11-D260-4656-B01B-D7BCD2E268E7}"/>
                </a:ext>
              </a:extLst>
            </p:cNvPr>
            <p:cNvGrpSpPr/>
            <p:nvPr userDrawn="1"/>
          </p:nvGrpSpPr>
          <p:grpSpPr>
            <a:xfrm>
              <a:off x="199071" y="297017"/>
              <a:ext cx="196346" cy="282999"/>
              <a:chOff x="5083925" y="2066350"/>
              <a:chExt cx="28825" cy="41550"/>
            </a:xfrm>
          </p:grpSpPr>
          <p:sp>
            <p:nvSpPr>
              <p:cNvPr id="18" name="Google Shape;836;p34">
                <a:extLst>
                  <a:ext uri="{FF2B5EF4-FFF2-40B4-BE49-F238E27FC236}">
                    <a16:creationId xmlns:a16="http://schemas.microsoft.com/office/drawing/2014/main" id="{554CA59C-2E17-444E-A0E3-35F7F8B4B9C2}"/>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7;p34">
                <a:extLst>
                  <a:ext uri="{FF2B5EF4-FFF2-40B4-BE49-F238E27FC236}">
                    <a16:creationId xmlns:a16="http://schemas.microsoft.com/office/drawing/2014/main" id="{FBA697B4-CDA7-4D9E-96BB-283CE572F984}"/>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图片 11">
              <a:extLst>
                <a:ext uri="{FF2B5EF4-FFF2-40B4-BE49-F238E27FC236}">
                  <a16:creationId xmlns:a16="http://schemas.microsoft.com/office/drawing/2014/main" id="{B3B55EE9-DF14-4C41-8B43-AC8DC1E4FE11}"/>
                </a:ext>
              </a:extLst>
            </p:cNvPr>
            <p:cNvPicPr>
              <a:picLocks/>
            </p:cNvPicPr>
            <p:nvPr userDrawn="1"/>
          </p:nvPicPr>
          <p:blipFill rotWithShape="1">
            <a:blip r:embed="rId2" cstate="print">
              <a:extLst>
                <a:ext uri="{28A0092B-C50C-407E-A947-70E740481C1C}">
                  <a14:useLocalDpi xmlns:a14="http://schemas.microsoft.com/office/drawing/2010/main" val="0"/>
                </a:ext>
              </a:extLst>
            </a:blip>
            <a:srcRect l="-29" t="-1" r="68184" b="524"/>
            <a:stretch/>
          </p:blipFill>
          <p:spPr>
            <a:xfrm>
              <a:off x="8404974" y="202608"/>
              <a:ext cx="532800" cy="532800"/>
            </a:xfrm>
            <a:prstGeom prst="rect">
              <a:avLst/>
            </a:prstGeom>
          </p:spPr>
        </p:pic>
      </p:grpSp>
    </p:spTree>
    <p:extLst>
      <p:ext uri="{BB962C8B-B14F-4D97-AF65-F5344CB8AC3E}">
        <p14:creationId xmlns:p14="http://schemas.microsoft.com/office/powerpoint/2010/main" val="503205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B9DE01F-82B8-4C81-9B06-97E4FDCE6A19}"/>
              </a:ext>
            </a:extLst>
          </p:cNvPr>
          <p:cNvPicPr>
            <a:picLocks noChangeAspect="1"/>
          </p:cNvPicPr>
          <p:nvPr userDrawn="1"/>
        </p:nvPicPr>
        <p:blipFill>
          <a:blip r:embed="rId2"/>
          <a:stretch>
            <a:fillRect/>
          </a:stretch>
        </p:blipFill>
        <p:spPr>
          <a:xfrm>
            <a:off x="3683466" y="3866329"/>
            <a:ext cx="2390210" cy="1661357"/>
          </a:xfrm>
          <a:prstGeom prst="rect">
            <a:avLst/>
          </a:prstGeom>
        </p:spPr>
      </p:pic>
      <p:pic>
        <p:nvPicPr>
          <p:cNvPr id="10" name="图片 9">
            <a:extLst>
              <a:ext uri="{FF2B5EF4-FFF2-40B4-BE49-F238E27FC236}">
                <a16:creationId xmlns:a16="http://schemas.microsoft.com/office/drawing/2014/main" id="{CB263455-85CC-49D0-95FB-460BD8F80A0B}"/>
              </a:ext>
            </a:extLst>
          </p:cNvPr>
          <p:cNvPicPr>
            <a:picLocks/>
          </p:cNvPicPr>
          <p:nvPr userDrawn="1"/>
        </p:nvPicPr>
        <p:blipFill>
          <a:blip r:embed="rId3"/>
          <a:stretch>
            <a:fillRect/>
          </a:stretch>
        </p:blipFill>
        <p:spPr>
          <a:xfrm>
            <a:off x="907430" y="3866329"/>
            <a:ext cx="2326247" cy="1661363"/>
          </a:xfrm>
          <a:prstGeom prst="rect">
            <a:avLst/>
          </a:prstGeom>
        </p:spPr>
      </p:pic>
      <p:sp>
        <p:nvSpPr>
          <p:cNvPr id="11" name="文本框 10">
            <a:extLst>
              <a:ext uri="{FF2B5EF4-FFF2-40B4-BE49-F238E27FC236}">
                <a16:creationId xmlns:a16="http://schemas.microsoft.com/office/drawing/2014/main" id="{8622A32B-873F-470E-9C87-ABD6C7FF142D}"/>
              </a:ext>
            </a:extLst>
          </p:cNvPr>
          <p:cNvSpPr txBox="1"/>
          <p:nvPr userDrawn="1"/>
        </p:nvSpPr>
        <p:spPr>
          <a:xfrm>
            <a:off x="1455870" y="3167418"/>
            <a:ext cx="1229367" cy="461665"/>
          </a:xfrm>
          <a:prstGeom prst="rect">
            <a:avLst/>
          </a:prstGeom>
          <a:noFill/>
        </p:spPr>
        <p:txBody>
          <a:bodyPr wrap="square" rtlCol="0">
            <a:spAutoFit/>
          </a:bodyPr>
          <a:lstStyle>
            <a:defPPr>
              <a:defRPr lang="zh-CN"/>
            </a:defPPr>
            <a:lvl1pPr>
              <a:defRPr sz="2400" b="1" spc="300">
                <a:solidFill>
                  <a:srgbClr val="40404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平衡色</a:t>
            </a:r>
          </a:p>
        </p:txBody>
      </p:sp>
      <p:cxnSp>
        <p:nvCxnSpPr>
          <p:cNvPr id="12" name="直接连接符 11">
            <a:extLst>
              <a:ext uri="{FF2B5EF4-FFF2-40B4-BE49-F238E27FC236}">
                <a16:creationId xmlns:a16="http://schemas.microsoft.com/office/drawing/2014/main" id="{A3E41757-CB0C-4C25-937C-7B242E5E19DC}"/>
              </a:ext>
            </a:extLst>
          </p:cNvPr>
          <p:cNvCxnSpPr>
            <a:cxnSpLocks/>
          </p:cNvCxnSpPr>
          <p:nvPr userDrawn="1"/>
        </p:nvCxnSpPr>
        <p:spPr>
          <a:xfrm>
            <a:off x="1793578" y="3708165"/>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8565202-40DC-408B-A261-A096173E7A2E}"/>
              </a:ext>
            </a:extLst>
          </p:cNvPr>
          <p:cNvCxnSpPr>
            <a:cxnSpLocks/>
          </p:cNvCxnSpPr>
          <p:nvPr userDrawn="1"/>
        </p:nvCxnSpPr>
        <p:spPr>
          <a:xfrm>
            <a:off x="1793578"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E91397E-C54D-4A56-8513-1CE9DF4A1CFF}"/>
              </a:ext>
            </a:extLst>
          </p:cNvPr>
          <p:cNvSpPr txBox="1"/>
          <p:nvPr userDrawn="1"/>
        </p:nvSpPr>
        <p:spPr>
          <a:xfrm>
            <a:off x="907430" y="469320"/>
            <a:ext cx="23262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主色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同频色</a:t>
            </a:r>
          </a:p>
        </p:txBody>
      </p:sp>
      <p:pic>
        <p:nvPicPr>
          <p:cNvPr id="15" name="图片 14">
            <a:extLst>
              <a:ext uri="{FF2B5EF4-FFF2-40B4-BE49-F238E27FC236}">
                <a16:creationId xmlns:a16="http://schemas.microsoft.com/office/drawing/2014/main" id="{ABCA2976-D46F-437D-9A05-6AF7DC5758F2}"/>
              </a:ext>
            </a:extLst>
          </p:cNvPr>
          <p:cNvPicPr>
            <a:picLocks/>
          </p:cNvPicPr>
          <p:nvPr userDrawn="1"/>
        </p:nvPicPr>
        <p:blipFill>
          <a:blip r:embed="rId4"/>
          <a:stretch>
            <a:fillRect/>
          </a:stretch>
        </p:blipFill>
        <p:spPr>
          <a:xfrm>
            <a:off x="6131435" y="1165514"/>
            <a:ext cx="2326247" cy="1661363"/>
          </a:xfrm>
          <a:prstGeom prst="rect">
            <a:avLst/>
          </a:prstGeom>
        </p:spPr>
      </p:pic>
      <p:pic>
        <p:nvPicPr>
          <p:cNvPr id="16" name="图片 15">
            <a:extLst>
              <a:ext uri="{FF2B5EF4-FFF2-40B4-BE49-F238E27FC236}">
                <a16:creationId xmlns:a16="http://schemas.microsoft.com/office/drawing/2014/main" id="{24C86CEE-EF3B-480D-9978-D7E2045160FE}"/>
              </a:ext>
            </a:extLst>
          </p:cNvPr>
          <p:cNvPicPr>
            <a:picLocks/>
          </p:cNvPicPr>
          <p:nvPr userDrawn="1"/>
        </p:nvPicPr>
        <p:blipFill>
          <a:blip r:embed="rId5"/>
          <a:stretch>
            <a:fillRect/>
          </a:stretch>
        </p:blipFill>
        <p:spPr>
          <a:xfrm>
            <a:off x="3695977" y="1165515"/>
            <a:ext cx="2326247" cy="1661363"/>
          </a:xfrm>
          <a:prstGeom prst="rect">
            <a:avLst/>
          </a:prstGeom>
        </p:spPr>
      </p:pic>
      <p:sp>
        <p:nvSpPr>
          <p:cNvPr id="17" name="文本框 16">
            <a:extLst>
              <a:ext uri="{FF2B5EF4-FFF2-40B4-BE49-F238E27FC236}">
                <a16:creationId xmlns:a16="http://schemas.microsoft.com/office/drawing/2014/main" id="{150CDF40-5384-42C8-BB90-3B13AF2D9F61}"/>
              </a:ext>
            </a:extLst>
          </p:cNvPr>
          <p:cNvSpPr txBox="1"/>
          <p:nvPr userDrawn="1"/>
        </p:nvSpPr>
        <p:spPr>
          <a:xfrm>
            <a:off x="5189425" y="469320"/>
            <a:ext cx="18840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浅色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深色</a:t>
            </a:r>
          </a:p>
        </p:txBody>
      </p:sp>
      <p:cxnSp>
        <p:nvCxnSpPr>
          <p:cNvPr id="18" name="直接连接符 17">
            <a:extLst>
              <a:ext uri="{FF2B5EF4-FFF2-40B4-BE49-F238E27FC236}">
                <a16:creationId xmlns:a16="http://schemas.microsoft.com/office/drawing/2014/main" id="{F1E5CFCF-CA0E-4F76-A1A8-6055D5773156}"/>
              </a:ext>
            </a:extLst>
          </p:cNvPr>
          <p:cNvCxnSpPr>
            <a:cxnSpLocks/>
          </p:cNvCxnSpPr>
          <p:nvPr userDrawn="1"/>
        </p:nvCxnSpPr>
        <p:spPr>
          <a:xfrm>
            <a:off x="5854460"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F31B9BA8-49A1-46C8-950D-AA666E90B364}"/>
              </a:ext>
            </a:extLst>
          </p:cNvPr>
          <p:cNvPicPr>
            <a:picLocks noChangeAspect="1"/>
          </p:cNvPicPr>
          <p:nvPr userDrawn="1"/>
        </p:nvPicPr>
        <p:blipFill>
          <a:blip r:embed="rId6"/>
          <a:stretch>
            <a:fillRect/>
          </a:stretch>
        </p:blipFill>
        <p:spPr>
          <a:xfrm>
            <a:off x="906117" y="1164020"/>
            <a:ext cx="2328874" cy="1664352"/>
          </a:xfrm>
          <a:prstGeom prst="rect">
            <a:avLst/>
          </a:prstGeom>
        </p:spPr>
      </p:pic>
      <p:pic>
        <p:nvPicPr>
          <p:cNvPr id="2" name="图片 1">
            <a:extLst>
              <a:ext uri="{FF2B5EF4-FFF2-40B4-BE49-F238E27FC236}">
                <a16:creationId xmlns:a16="http://schemas.microsoft.com/office/drawing/2014/main" id="{9CB8BF88-8AE8-4B1D-BC31-3D18E8F3A6D3}"/>
              </a:ext>
            </a:extLst>
          </p:cNvPr>
          <p:cNvPicPr>
            <a:picLocks noChangeAspect="1"/>
          </p:cNvPicPr>
          <p:nvPr userDrawn="1"/>
        </p:nvPicPr>
        <p:blipFill>
          <a:blip r:embed="rId7"/>
          <a:stretch>
            <a:fillRect/>
          </a:stretch>
        </p:blipFill>
        <p:spPr>
          <a:xfrm>
            <a:off x="6523465" y="4697007"/>
            <a:ext cx="1447800" cy="247650"/>
          </a:xfrm>
          <a:prstGeom prst="rect">
            <a:avLst/>
          </a:prstGeom>
        </p:spPr>
      </p:pic>
      <p:pic>
        <p:nvPicPr>
          <p:cNvPr id="20" name="图片 19">
            <a:extLst>
              <a:ext uri="{FF2B5EF4-FFF2-40B4-BE49-F238E27FC236}">
                <a16:creationId xmlns:a16="http://schemas.microsoft.com/office/drawing/2014/main" id="{405F20DE-A2C1-4384-8C30-55A1F848862D}"/>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408411" y="3708165"/>
            <a:ext cx="1676189" cy="532800"/>
          </a:xfrm>
          <a:prstGeom prst="rect">
            <a:avLst/>
          </a:prstGeom>
        </p:spPr>
      </p:pic>
    </p:spTree>
    <p:extLst>
      <p:ext uri="{BB962C8B-B14F-4D97-AF65-F5344CB8AC3E}">
        <p14:creationId xmlns:p14="http://schemas.microsoft.com/office/powerpoint/2010/main" val="2312712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583619BF-2071-496E-AFFB-A468B39B3730}"/>
              </a:ext>
            </a:extLst>
          </p:cNvPr>
          <p:cNvSpPr>
            <a:spLocks noGrp="1"/>
          </p:cNvSpPr>
          <p:nvPr>
            <p:ph type="ftr" sz="quarter" idx="11"/>
          </p:nvPr>
        </p:nvSpPr>
        <p:spPr/>
        <p:txBody>
          <a:bodyPr/>
          <a:lstStyle/>
          <a:p>
            <a:r>
              <a:rPr lang="en-US" altLang="zh-CN"/>
              <a:t>Southeast University</a:t>
            </a:r>
            <a:endParaRPr lang="zh-CN" altLang="en-US"/>
          </a:p>
        </p:txBody>
      </p:sp>
      <p:sp>
        <p:nvSpPr>
          <p:cNvPr id="7" name="灯片编号占位符 5">
            <a:extLst>
              <a:ext uri="{FF2B5EF4-FFF2-40B4-BE49-F238E27FC236}">
                <a16:creationId xmlns:a16="http://schemas.microsoft.com/office/drawing/2014/main" id="{EAB503B9-57A5-4957-AAF2-C73C2D115322}"/>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4" name="组合 3">
            <a:extLst>
              <a:ext uri="{FF2B5EF4-FFF2-40B4-BE49-F238E27FC236}">
                <a16:creationId xmlns:a16="http://schemas.microsoft.com/office/drawing/2014/main" id="{B58ACE55-8853-4439-BFD3-D0125642F563}"/>
              </a:ext>
            </a:extLst>
          </p:cNvPr>
          <p:cNvGrpSpPr/>
          <p:nvPr userDrawn="1"/>
        </p:nvGrpSpPr>
        <p:grpSpPr>
          <a:xfrm>
            <a:off x="654820" y="1369609"/>
            <a:ext cx="7834360" cy="3363240"/>
            <a:chOff x="2406920" y="1481369"/>
            <a:chExt cx="4325080" cy="3363240"/>
          </a:xfrm>
        </p:grpSpPr>
        <p:sp>
          <p:nvSpPr>
            <p:cNvPr id="6" name="Google Shape;10;p2">
              <a:extLst>
                <a:ext uri="{FF2B5EF4-FFF2-40B4-BE49-F238E27FC236}">
                  <a16:creationId xmlns:a16="http://schemas.microsoft.com/office/drawing/2014/main" id="{A7D019AF-5296-4895-AEF9-765CB778C3C3}"/>
                </a:ext>
              </a:extLst>
            </p:cNvPr>
            <p:cNvSpPr/>
            <p:nvPr/>
          </p:nvSpPr>
          <p:spPr>
            <a:xfrm>
              <a:off x="2412000" y="1481369"/>
              <a:ext cx="4320000" cy="2700000"/>
            </a:xfrm>
            <a:prstGeom prst="rect">
              <a:avLst/>
            </a:prstGeom>
            <a:noFill/>
            <a:ln w="28575"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矩形 7">
              <a:extLst>
                <a:ext uri="{FF2B5EF4-FFF2-40B4-BE49-F238E27FC236}">
                  <a16:creationId xmlns:a16="http://schemas.microsoft.com/office/drawing/2014/main" id="{B8761B00-BC28-4412-B153-6EE3AB9336C5}"/>
                </a:ext>
              </a:extLst>
            </p:cNvPr>
            <p:cNvSpPr/>
            <p:nvPr/>
          </p:nvSpPr>
          <p:spPr>
            <a:xfrm>
              <a:off x="2406920" y="4196609"/>
              <a:ext cx="4325080" cy="648000"/>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7602270-8804-49D6-B11A-C589864B9DEC}"/>
                </a:ext>
              </a:extLst>
            </p:cNvPr>
            <p:cNvSpPr txBox="1"/>
            <p:nvPr/>
          </p:nvSpPr>
          <p:spPr>
            <a:xfrm>
              <a:off x="2794805" y="2046539"/>
              <a:ext cx="3549311" cy="1569660"/>
            </a:xfrm>
            <a:prstGeom prst="rect">
              <a:avLst/>
            </a:prstGeom>
            <a:noFill/>
          </p:spPr>
          <p:txBody>
            <a:bodyPr wrap="square" rtlCol="0">
              <a:spAutoFit/>
            </a:bodyPr>
            <a:lstStyle/>
            <a:p>
              <a:pPr lvl="0" algn="ctr">
                <a:defRPr/>
              </a:pPr>
              <a:r>
                <a:rPr lang="zh-CN" altLang="en-US" sz="4800" b="1">
                  <a:solidFill>
                    <a:srgbClr val="C00000"/>
                  </a:solidFill>
                  <a:latin typeface="思源黑体 CN" panose="020B0500000000000000" pitchFamily="34" charset="-122"/>
                  <a:ea typeface="思源黑体 CN" panose="020B0500000000000000" pitchFamily="34" charset="-122"/>
                  <a:cs typeface="+mn-ea"/>
                </a:rPr>
                <a:t> 感谢各位老师和同学！</a:t>
              </a:r>
            </a:p>
            <a:p>
              <a:pPr lvl="0" algn="ctr">
                <a:defRPr/>
              </a:pPr>
              <a:r>
                <a:rPr lang="zh-CN" altLang="en-US" sz="4800" b="1">
                  <a:solidFill>
                    <a:srgbClr val="C00000"/>
                  </a:solidFill>
                  <a:latin typeface="思源黑体 CN" panose="020B0500000000000000" pitchFamily="34" charset="-122"/>
                  <a:ea typeface="思源黑体 CN" panose="020B0500000000000000" pitchFamily="34" charset="-122"/>
                  <a:cs typeface="+mn-ea"/>
                </a:rPr>
                <a:t> 请大家提出宝贵意见！</a:t>
              </a:r>
            </a:p>
          </p:txBody>
        </p:sp>
        <p:cxnSp>
          <p:nvCxnSpPr>
            <p:cNvPr id="10" name="直接连接符 9">
              <a:extLst>
                <a:ext uri="{FF2B5EF4-FFF2-40B4-BE49-F238E27FC236}">
                  <a16:creationId xmlns:a16="http://schemas.microsoft.com/office/drawing/2014/main" id="{44C511CD-85C3-45A4-A0D5-817297514499}"/>
                </a:ext>
              </a:extLst>
            </p:cNvPr>
            <p:cNvCxnSpPr>
              <a:cxnSpLocks/>
            </p:cNvCxnSpPr>
            <p:nvPr/>
          </p:nvCxnSpPr>
          <p:spPr>
            <a:xfrm>
              <a:off x="3621324" y="3849858"/>
              <a:ext cx="1800000" cy="0"/>
            </a:xfrm>
            <a:prstGeom prst="line">
              <a:avLst/>
            </a:prstGeom>
            <a:ln w="25400" cap="rnd">
              <a:solidFill>
                <a:srgbClr val="3C3C8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2B5A49B-2EFC-4753-BAE9-83FACFB0599E}"/>
                </a:ext>
              </a:extLst>
            </p:cNvPr>
            <p:cNvSpPr txBox="1"/>
            <p:nvPr/>
          </p:nvSpPr>
          <p:spPr>
            <a:xfrm>
              <a:off x="2534575" y="4274536"/>
              <a:ext cx="4074850" cy="461665"/>
            </a:xfrm>
            <a:prstGeom prst="rect">
              <a:avLst/>
            </a:prstGeom>
            <a:noFill/>
          </p:spPr>
          <p:txBody>
            <a:bodyPr wrap="square" rtlCol="0">
              <a:spAutoFit/>
            </a:bodyPr>
            <a:lstStyle/>
            <a:p>
              <a:pPr lvl="0" algn="ctr">
                <a:defRPr/>
              </a:pPr>
              <a:r>
                <a:rPr lang="en-US" altLang="zh-CN" sz="2400" b="1" dirty="0">
                  <a:solidFill>
                    <a:schemeClr val="bg1"/>
                  </a:solidFill>
                  <a:latin typeface="思源黑体 CN" panose="020B0500000000000000" pitchFamily="34" charset="-122"/>
                  <a:ea typeface="思源黑体 CN" panose="020B0500000000000000" pitchFamily="34" charset="-122"/>
                  <a:cs typeface="+mn-ea"/>
                </a:rPr>
                <a:t>gengniu@seu.edu.cn</a:t>
              </a:r>
              <a:endParaRPr lang="zh-CN" altLang="en-US" sz="2400" b="1" dirty="0">
                <a:solidFill>
                  <a:schemeClr val="bg1"/>
                </a:solidFill>
                <a:latin typeface="思源黑体 CN" panose="020B0500000000000000" pitchFamily="34" charset="-122"/>
                <a:ea typeface="思源黑体 CN" panose="020B0500000000000000" pitchFamily="34" charset="-122"/>
                <a:cs typeface="+mn-ea"/>
              </a:endParaRPr>
            </a:p>
          </p:txBody>
        </p:sp>
      </p:grpSp>
    </p:spTree>
    <p:extLst>
      <p:ext uri="{BB962C8B-B14F-4D97-AF65-F5344CB8AC3E}">
        <p14:creationId xmlns:p14="http://schemas.microsoft.com/office/powerpoint/2010/main" val="3124605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3A20FFA4-47EB-4DF7-9DDA-4075FECA1DF7}"/>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2" name="组合 1">
            <a:extLst>
              <a:ext uri="{FF2B5EF4-FFF2-40B4-BE49-F238E27FC236}">
                <a16:creationId xmlns:a16="http://schemas.microsoft.com/office/drawing/2014/main" id="{3EC726B1-2A9F-4267-A5C8-C5B6C30181AC}"/>
              </a:ext>
            </a:extLst>
          </p:cNvPr>
          <p:cNvGrpSpPr/>
          <p:nvPr userDrawn="1"/>
        </p:nvGrpSpPr>
        <p:grpSpPr>
          <a:xfrm>
            <a:off x="162000" y="172128"/>
            <a:ext cx="8820000" cy="6167075"/>
            <a:chOff x="162000" y="172128"/>
            <a:chExt cx="8820000" cy="6167075"/>
          </a:xfrm>
        </p:grpSpPr>
        <p:grpSp>
          <p:nvGrpSpPr>
            <p:cNvPr id="8" name="组合 7">
              <a:extLst>
                <a:ext uri="{FF2B5EF4-FFF2-40B4-BE49-F238E27FC236}">
                  <a16:creationId xmlns:a16="http://schemas.microsoft.com/office/drawing/2014/main" id="{2B3780AF-97D7-41F5-92BD-C6B3372F345E}"/>
                </a:ext>
              </a:extLst>
            </p:cNvPr>
            <p:cNvGrpSpPr/>
            <p:nvPr userDrawn="1"/>
          </p:nvGrpSpPr>
          <p:grpSpPr>
            <a:xfrm>
              <a:off x="162000" y="172128"/>
              <a:ext cx="8820000" cy="6167075"/>
              <a:chOff x="431514" y="174661"/>
              <a:chExt cx="8280971" cy="6155314"/>
            </a:xfrm>
          </p:grpSpPr>
          <p:sp>
            <p:nvSpPr>
              <p:cNvPr id="9" name="Google Shape;10;p2">
                <a:extLst>
                  <a:ext uri="{FF2B5EF4-FFF2-40B4-BE49-F238E27FC236}">
                    <a16:creationId xmlns:a16="http://schemas.microsoft.com/office/drawing/2014/main" id="{611AA018-E6B6-45C7-A586-EB07C420C28F}"/>
                  </a:ext>
                </a:extLst>
              </p:cNvPr>
              <p:cNvSpPr/>
              <p:nvPr/>
            </p:nvSpPr>
            <p:spPr>
              <a:xfrm>
                <a:off x="431514" y="760288"/>
                <a:ext cx="8280971" cy="5569687"/>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矩形 9">
                <a:extLst>
                  <a:ext uri="{FF2B5EF4-FFF2-40B4-BE49-F238E27FC236}">
                    <a16:creationId xmlns:a16="http://schemas.microsoft.com/office/drawing/2014/main" id="{ABF466CA-25D4-473A-83E5-8C3212A5EB1C}"/>
                  </a:ext>
                </a:extLst>
              </p:cNvPr>
              <p:cNvSpPr/>
              <p:nvPr/>
            </p:nvSpPr>
            <p:spPr>
              <a:xfrm>
                <a:off x="431514" y="174661"/>
                <a:ext cx="8280971" cy="585627"/>
              </a:xfrm>
              <a:prstGeom prst="rect">
                <a:avLst/>
              </a:prstGeom>
              <a:solidFill>
                <a:srgbClr val="0047B5"/>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7" name="Google Shape;835;p34">
              <a:extLst>
                <a:ext uri="{FF2B5EF4-FFF2-40B4-BE49-F238E27FC236}">
                  <a16:creationId xmlns:a16="http://schemas.microsoft.com/office/drawing/2014/main" id="{1BB9BB11-D260-4656-B01B-D7BCD2E268E7}"/>
                </a:ext>
              </a:extLst>
            </p:cNvPr>
            <p:cNvGrpSpPr/>
            <p:nvPr userDrawn="1"/>
          </p:nvGrpSpPr>
          <p:grpSpPr>
            <a:xfrm>
              <a:off x="199071" y="297017"/>
              <a:ext cx="196346" cy="282999"/>
              <a:chOff x="5083925" y="2066350"/>
              <a:chExt cx="28825" cy="41550"/>
            </a:xfrm>
          </p:grpSpPr>
          <p:sp>
            <p:nvSpPr>
              <p:cNvPr id="18" name="Google Shape;836;p34">
                <a:extLst>
                  <a:ext uri="{FF2B5EF4-FFF2-40B4-BE49-F238E27FC236}">
                    <a16:creationId xmlns:a16="http://schemas.microsoft.com/office/drawing/2014/main" id="{554CA59C-2E17-444E-A0E3-35F7F8B4B9C2}"/>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7;p34">
                <a:extLst>
                  <a:ext uri="{FF2B5EF4-FFF2-40B4-BE49-F238E27FC236}">
                    <a16:creationId xmlns:a16="http://schemas.microsoft.com/office/drawing/2014/main" id="{FBA697B4-CDA7-4D9E-96BB-283CE572F984}"/>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图片 3" descr="徽标&#10;&#10;描述已自动生成">
            <a:extLst>
              <a:ext uri="{FF2B5EF4-FFF2-40B4-BE49-F238E27FC236}">
                <a16:creationId xmlns:a16="http://schemas.microsoft.com/office/drawing/2014/main" id="{D6FEEE78-0333-6349-9611-9A57297EF9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57332" y="166574"/>
            <a:ext cx="586746" cy="586746"/>
          </a:xfrm>
          <a:prstGeom prst="rect">
            <a:avLst/>
          </a:prstGeom>
        </p:spPr>
      </p:pic>
      <p:sp>
        <p:nvSpPr>
          <p:cNvPr id="3" name="标题 2">
            <a:extLst>
              <a:ext uri="{FF2B5EF4-FFF2-40B4-BE49-F238E27FC236}">
                <a16:creationId xmlns:a16="http://schemas.microsoft.com/office/drawing/2014/main" id="{38F0DF8A-FEB1-9748-8940-EB70CC83BC4A}"/>
              </a:ext>
            </a:extLst>
          </p:cNvPr>
          <p:cNvSpPr>
            <a:spLocks noGrp="1"/>
          </p:cNvSpPr>
          <p:nvPr>
            <p:ph type="title"/>
          </p:nvPr>
        </p:nvSpPr>
        <p:spPr>
          <a:xfrm>
            <a:off x="395417" y="216410"/>
            <a:ext cx="7569202" cy="523220"/>
          </a:xfrm>
        </p:spPr>
        <p:txBody>
          <a:bodyPr/>
          <a:lstStyle>
            <a:lvl1pPr>
              <a:lnSpc>
                <a:spcPct val="100000"/>
              </a:lnSpc>
              <a:defRPr kumimoji="1" lang="zh-CN" altLang="en-US" sz="2800" b="1" kern="1200" spc="200" smtClean="0">
                <a:solidFill>
                  <a:schemeClr val="bg1"/>
                </a:solidFill>
                <a:latin typeface="Calibri" panose="020F0502020204030204" pitchFamily="34" charset="0"/>
                <a:ea typeface="微软雅黑" panose="020B0503020204020204" pitchFamily="34" charset="-122"/>
                <a:cs typeface="+mn-cs"/>
              </a:defRPr>
            </a:lvl1pPr>
          </a:lstStyle>
          <a:p>
            <a:r>
              <a:rPr kumimoji="1" lang="zh-CN" altLang="en-US" dirty="0"/>
              <a:t>单击此处编辑母版标题样式</a:t>
            </a:r>
          </a:p>
        </p:txBody>
      </p:sp>
    </p:spTree>
    <p:extLst>
      <p:ext uri="{BB962C8B-B14F-4D97-AF65-F5344CB8AC3E}">
        <p14:creationId xmlns:p14="http://schemas.microsoft.com/office/powerpoint/2010/main" val="23425819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CFFD6-F58A-4D20-9F2A-46EA578AFD1E}" type="datetime1">
              <a:rPr lang="zh-CN" altLang="en-US" smtClean="0"/>
              <a:t>2022/9/9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Southeast University</a:t>
            </a:r>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A5E12F-523A-4D75-95A2-779F57F5D9E2}" type="slidenum">
              <a:rPr lang="zh-CN" altLang="en-US" smtClean="0"/>
              <a:t>‹#›</a:t>
            </a:fld>
            <a:endParaRPr lang="zh-CN" altLang="en-US"/>
          </a:p>
        </p:txBody>
      </p:sp>
    </p:spTree>
    <p:extLst>
      <p:ext uri="{BB962C8B-B14F-4D97-AF65-F5344CB8AC3E}">
        <p14:creationId xmlns:p14="http://schemas.microsoft.com/office/powerpoint/2010/main" val="2432029060"/>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666" r:id="rId3"/>
    <p:sldLayoutId id="2147483663" r:id="rId4"/>
    <p:sldLayoutId id="2147483667" r:id="rId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7.jp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525CC5B-58EC-4783-9D8A-09811130BAED}"/>
              </a:ext>
            </a:extLst>
          </p:cNvPr>
          <p:cNvSpPr txBox="1"/>
          <p:nvPr/>
        </p:nvSpPr>
        <p:spPr>
          <a:xfrm>
            <a:off x="2881205" y="4690926"/>
            <a:ext cx="3381566" cy="800219"/>
          </a:xfrm>
          <a:prstGeom prst="rect">
            <a:avLst/>
          </a:prstGeom>
          <a:noFill/>
        </p:spPr>
        <p:txBody>
          <a:bodyPr wrap="square" rtlCol="0">
            <a:spAutoFit/>
          </a:bodyPr>
          <a:lstStyle/>
          <a:p>
            <a:pPr algn="ctr">
              <a:spcBef>
                <a:spcPts val="600"/>
              </a:spcBef>
              <a:spcAft>
                <a:spcPts val="600"/>
              </a:spcAft>
            </a:pPr>
            <a:r>
              <a:rPr lang="zh-CN" altLang="en-US" b="1" spc="140" dirty="0">
                <a:latin typeface="微软雅黑" panose="020B0503020204020204" pitchFamily="34" charset="-122"/>
                <a:ea typeface="微软雅黑" panose="020B0503020204020204" pitchFamily="34" charset="-122"/>
              </a:rPr>
              <a:t>牛耕</a:t>
            </a:r>
            <a:endParaRPr lang="en-US" altLang="zh-CN" b="1" spc="140" dirty="0">
              <a:latin typeface="微软雅黑" panose="020B0503020204020204" pitchFamily="34" charset="-122"/>
              <a:ea typeface="微软雅黑" panose="020B0503020204020204" pitchFamily="34" charset="-122"/>
            </a:endParaRPr>
          </a:p>
          <a:p>
            <a:pPr algn="ctr">
              <a:spcBef>
                <a:spcPts val="600"/>
              </a:spcBef>
              <a:spcAft>
                <a:spcPts val="600"/>
              </a:spcAft>
            </a:pPr>
            <a:r>
              <a:rPr lang="en-US" altLang="zh-CN" b="1" spc="140" dirty="0">
                <a:latin typeface="微软雅黑" panose="020B0503020204020204" pitchFamily="34" charset="-122"/>
                <a:ea typeface="微软雅黑" panose="020B0503020204020204" pitchFamily="34" charset="-122"/>
              </a:rPr>
              <a:t>2022/09/09</a:t>
            </a:r>
          </a:p>
        </p:txBody>
      </p:sp>
      <p:grpSp>
        <p:nvGrpSpPr>
          <p:cNvPr id="9" name="组合 8">
            <a:extLst>
              <a:ext uri="{FF2B5EF4-FFF2-40B4-BE49-F238E27FC236}">
                <a16:creationId xmlns:a16="http://schemas.microsoft.com/office/drawing/2014/main" id="{89FF84BF-7811-4ACF-AD08-F97F66B3ED16}"/>
              </a:ext>
            </a:extLst>
          </p:cNvPr>
          <p:cNvGrpSpPr/>
          <p:nvPr/>
        </p:nvGrpSpPr>
        <p:grpSpPr>
          <a:xfrm>
            <a:off x="3660463" y="996623"/>
            <a:ext cx="1823048" cy="532800"/>
            <a:chOff x="2143272" y="950222"/>
            <a:chExt cx="1823048" cy="532800"/>
          </a:xfrm>
        </p:grpSpPr>
        <p:sp>
          <p:nvSpPr>
            <p:cNvPr id="4" name="矩形 3">
              <a:extLst>
                <a:ext uri="{FF2B5EF4-FFF2-40B4-BE49-F238E27FC236}">
                  <a16:creationId xmlns:a16="http://schemas.microsoft.com/office/drawing/2014/main" id="{17563504-9225-40A1-8892-ADA8D633A8FA}"/>
                </a:ext>
              </a:extLst>
            </p:cNvPr>
            <p:cNvSpPr/>
            <p:nvPr/>
          </p:nvSpPr>
          <p:spPr>
            <a:xfrm>
              <a:off x="2755732" y="1016567"/>
              <a:ext cx="1210588" cy="400110"/>
            </a:xfrm>
            <a:prstGeom prst="rect">
              <a:avLst/>
            </a:prstGeom>
          </p:spPr>
          <p:txBody>
            <a:bodyPr wrap="none">
              <a:spAutoFit/>
            </a:bodyPr>
            <a:lstStyle/>
            <a:p>
              <a:pPr algn="ctr"/>
              <a:r>
                <a:rPr lang="zh-CN" altLang="en-US" sz="2000" b="1" dirty="0">
                  <a:latin typeface="微软雅黑" charset="0"/>
                  <a:ea typeface="微软雅黑" charset="0"/>
                  <a:cs typeface="微软雅黑" charset="0"/>
                </a:rPr>
                <a:t>东南大学</a:t>
              </a:r>
            </a:p>
          </p:txBody>
        </p:sp>
        <p:pic>
          <p:nvPicPr>
            <p:cNvPr id="8" name="图片 7">
              <a:extLst>
                <a:ext uri="{FF2B5EF4-FFF2-40B4-BE49-F238E27FC236}">
                  <a16:creationId xmlns:a16="http://schemas.microsoft.com/office/drawing/2014/main" id="{5EAE479A-5AD2-417C-85F9-9D02077D36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723"/>
            <a:stretch/>
          </p:blipFill>
          <p:spPr>
            <a:xfrm>
              <a:off x="2143272" y="950222"/>
              <a:ext cx="541020" cy="532800"/>
            </a:xfrm>
            <a:prstGeom prst="rect">
              <a:avLst/>
            </a:prstGeom>
          </p:spPr>
        </p:pic>
      </p:grpSp>
      <p:sp>
        <p:nvSpPr>
          <p:cNvPr id="7" name="文本框 6">
            <a:extLst>
              <a:ext uri="{FF2B5EF4-FFF2-40B4-BE49-F238E27FC236}">
                <a16:creationId xmlns:a16="http://schemas.microsoft.com/office/drawing/2014/main" id="{1FBF0057-BBE0-A09E-2746-334C86D0BDBF}"/>
              </a:ext>
            </a:extLst>
          </p:cNvPr>
          <p:cNvSpPr txBox="1"/>
          <p:nvPr/>
        </p:nvSpPr>
        <p:spPr>
          <a:xfrm>
            <a:off x="919020" y="2170896"/>
            <a:ext cx="7305929" cy="1013804"/>
          </a:xfrm>
          <a:prstGeom prst="rect">
            <a:avLst/>
          </a:prstGeom>
          <a:noFill/>
        </p:spPr>
        <p:txBody>
          <a:bodyPr wrap="square" rtlCol="0">
            <a:spAutoFit/>
          </a:bodyPr>
          <a:lstStyle/>
          <a:p>
            <a:pPr algn="ctr">
              <a:lnSpc>
                <a:spcPct val="130000"/>
              </a:lnSpc>
            </a:pPr>
            <a:r>
              <a:rPr lang="en-US" altLang="zh-CN" sz="2400" b="1" dirty="0">
                <a:solidFill>
                  <a:srgbClr val="02409A"/>
                </a:solidFill>
                <a:ea typeface="微软雅黑" panose="020B0503020204020204" pitchFamily="34" charset="-122"/>
              </a:rPr>
              <a:t>Optimizing Distributed Training Deployment in Heterogeneous GPU Clusters</a:t>
            </a:r>
          </a:p>
        </p:txBody>
      </p:sp>
      <p:sp>
        <p:nvSpPr>
          <p:cNvPr id="10" name="文本框 9">
            <a:extLst>
              <a:ext uri="{FF2B5EF4-FFF2-40B4-BE49-F238E27FC236}">
                <a16:creationId xmlns:a16="http://schemas.microsoft.com/office/drawing/2014/main" id="{E3B0B29B-596B-879F-4E71-BDD9EBFFC797}"/>
              </a:ext>
            </a:extLst>
          </p:cNvPr>
          <p:cNvSpPr txBox="1"/>
          <p:nvPr/>
        </p:nvSpPr>
        <p:spPr>
          <a:xfrm>
            <a:off x="695970" y="3360483"/>
            <a:ext cx="7752031" cy="820225"/>
          </a:xfrm>
          <a:prstGeom prst="rect">
            <a:avLst/>
          </a:prstGeom>
          <a:noFill/>
        </p:spPr>
        <p:txBody>
          <a:bodyPr wrap="square" rtlCol="0">
            <a:spAutoFit/>
          </a:bodyPr>
          <a:lstStyle/>
          <a:p>
            <a:pPr algn="ctr">
              <a:lnSpc>
                <a:spcPct val="130000"/>
              </a:lnSpc>
            </a:pPr>
            <a:r>
              <a:rPr lang="en-US" altLang="zh-CN" b="1" i="1" dirty="0" err="1">
                <a:solidFill>
                  <a:srgbClr val="6B2D0B"/>
                </a:solidFill>
                <a:ea typeface="微软雅黑" panose="020B0503020204020204" pitchFamily="34" charset="-122"/>
              </a:rPr>
              <a:t>Xiaodong</a:t>
            </a:r>
            <a:r>
              <a:rPr lang="en-US" altLang="zh-CN" b="1" i="1" dirty="0">
                <a:solidFill>
                  <a:srgbClr val="6B2D0B"/>
                </a:solidFill>
                <a:ea typeface="微软雅黑" panose="020B0503020204020204" pitchFamily="34" charset="-122"/>
              </a:rPr>
              <a:t> Yi, </a:t>
            </a:r>
            <a:r>
              <a:rPr lang="en-US" altLang="zh-CN" b="1" i="1" dirty="0" err="1">
                <a:solidFill>
                  <a:srgbClr val="6B2D0B"/>
                </a:solidFill>
                <a:ea typeface="微软雅黑" panose="020B0503020204020204" pitchFamily="34" charset="-122"/>
              </a:rPr>
              <a:t>Shiwei</a:t>
            </a:r>
            <a:r>
              <a:rPr lang="en-US" altLang="zh-CN" b="1" i="1" dirty="0">
                <a:solidFill>
                  <a:srgbClr val="6B2D0B"/>
                </a:solidFill>
                <a:ea typeface="微软雅黑" panose="020B0503020204020204" pitchFamily="34" charset="-122"/>
              </a:rPr>
              <a:t> Zhang, </a:t>
            </a:r>
            <a:r>
              <a:rPr lang="en-US" altLang="zh-CN" b="1" i="1" dirty="0" err="1">
                <a:solidFill>
                  <a:srgbClr val="6B2D0B"/>
                </a:solidFill>
                <a:ea typeface="微软雅黑" panose="020B0503020204020204" pitchFamily="34" charset="-122"/>
              </a:rPr>
              <a:t>Ziyue</a:t>
            </a:r>
            <a:r>
              <a:rPr lang="en-US" altLang="zh-CN" b="1" i="1" dirty="0">
                <a:solidFill>
                  <a:srgbClr val="6B2D0B"/>
                </a:solidFill>
                <a:ea typeface="微软雅黑" panose="020B0503020204020204" pitchFamily="34" charset="-122"/>
              </a:rPr>
              <a:t> Luo,</a:t>
            </a:r>
            <a:r>
              <a:rPr lang="zh-CN" altLang="en-US" b="1" i="1" dirty="0">
                <a:solidFill>
                  <a:srgbClr val="6B2D0B"/>
                </a:solidFill>
                <a:ea typeface="微软雅黑" panose="020B0503020204020204" pitchFamily="34" charset="-122"/>
              </a:rPr>
              <a:t> </a:t>
            </a:r>
            <a:r>
              <a:rPr lang="en-US" altLang="zh-CN" b="1" i="1" dirty="0">
                <a:solidFill>
                  <a:srgbClr val="6B2D0B"/>
                </a:solidFill>
                <a:ea typeface="微软雅黑" panose="020B0503020204020204" pitchFamily="34" charset="-122"/>
              </a:rPr>
              <a:t>et al. </a:t>
            </a:r>
          </a:p>
          <a:p>
            <a:pPr algn="ctr">
              <a:lnSpc>
                <a:spcPct val="130000"/>
              </a:lnSpc>
            </a:pPr>
            <a:r>
              <a:rPr lang="en-US" altLang="zh-CN" sz="2000" b="1" i="1" dirty="0">
                <a:solidFill>
                  <a:srgbClr val="6B2D0B"/>
                </a:solidFill>
                <a:ea typeface="微软雅黑" panose="020B0503020204020204" pitchFamily="34" charset="-122"/>
              </a:rPr>
              <a:t>CoNEXT20</a:t>
            </a:r>
          </a:p>
        </p:txBody>
      </p:sp>
    </p:spTree>
    <p:extLst>
      <p:ext uri="{BB962C8B-B14F-4D97-AF65-F5344CB8AC3E}">
        <p14:creationId xmlns:p14="http://schemas.microsoft.com/office/powerpoint/2010/main" val="1631805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10</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294340"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Ring All-Reduce</a:t>
            </a:r>
          </a:p>
        </p:txBody>
      </p:sp>
      <p:pic>
        <p:nvPicPr>
          <p:cNvPr id="4" name="图片 3">
            <a:extLst>
              <a:ext uri="{FF2B5EF4-FFF2-40B4-BE49-F238E27FC236}">
                <a16:creationId xmlns:a16="http://schemas.microsoft.com/office/drawing/2014/main" id="{FCCA1AD6-B591-4226-BCC4-B0BDFB9E17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5129" y="461044"/>
            <a:ext cx="6753736" cy="4862690"/>
          </a:xfrm>
          <a:prstGeom prst="rect">
            <a:avLst/>
          </a:prstGeom>
        </p:spPr>
      </p:pic>
      <p:sp>
        <p:nvSpPr>
          <p:cNvPr id="7" name="矩形 6">
            <a:extLst>
              <a:ext uri="{FF2B5EF4-FFF2-40B4-BE49-F238E27FC236}">
                <a16:creationId xmlns:a16="http://schemas.microsoft.com/office/drawing/2014/main" id="{B1451B0E-C676-40EA-9039-C555144E56EF}"/>
              </a:ext>
            </a:extLst>
          </p:cNvPr>
          <p:cNvSpPr/>
          <p:nvPr/>
        </p:nvSpPr>
        <p:spPr>
          <a:xfrm>
            <a:off x="1495160" y="4918182"/>
            <a:ext cx="6153675" cy="1218026"/>
          </a:xfrm>
          <a:prstGeom prst="rect">
            <a:avLst/>
          </a:prstGeom>
        </p:spPr>
        <p:txBody>
          <a:bodyPr wrap="square">
            <a:spAutoFit/>
          </a:bodyPr>
          <a:lstStyle/>
          <a:p>
            <a:pPr marL="342900" indent="-342900">
              <a:lnSpc>
                <a:spcPct val="125000"/>
              </a:lnSpc>
              <a:buFont typeface="Arial" panose="020B0604020202020204" pitchFamily="34" charset="0"/>
              <a:buChar char="•"/>
            </a:pPr>
            <a:r>
              <a:rPr lang="en-US" altLang="zh-CN" sz="2000" dirty="0">
                <a:solidFill>
                  <a:srgbClr val="121212"/>
                </a:solidFill>
                <a:latin typeface="-apple-system"/>
              </a:rPr>
              <a:t>GPU</a:t>
            </a:r>
            <a:r>
              <a:rPr lang="zh-CN" altLang="en-US" sz="2000" b="0" i="0" dirty="0">
                <a:solidFill>
                  <a:srgbClr val="404040"/>
                </a:solidFill>
                <a:effectLst/>
                <a:latin typeface="-apple-system"/>
              </a:rPr>
              <a:t>将张量划分为</a:t>
            </a:r>
            <a:r>
              <a:rPr lang="en-US" altLang="zh-CN" sz="2000" b="0" i="0" dirty="0">
                <a:solidFill>
                  <a:srgbClr val="404040"/>
                </a:solidFill>
                <a:effectLst/>
                <a:latin typeface="-apple-system"/>
              </a:rPr>
              <a:t>N</a:t>
            </a:r>
            <a:r>
              <a:rPr lang="zh-CN" altLang="en-US" sz="2000" b="0" i="0" dirty="0">
                <a:solidFill>
                  <a:srgbClr val="404040"/>
                </a:solidFill>
                <a:effectLst/>
                <a:latin typeface="-apple-system"/>
              </a:rPr>
              <a:t>个更小的块</a:t>
            </a:r>
            <a:endParaRPr lang="en-US" altLang="zh-CN" sz="2000" b="0" i="0" dirty="0">
              <a:solidFill>
                <a:srgbClr val="404040"/>
              </a:solidFill>
              <a:effectLst/>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进行</a:t>
            </a:r>
            <a:r>
              <a:rPr lang="en-US" altLang="zh-CN" sz="2000" dirty="0">
                <a:solidFill>
                  <a:srgbClr val="121212"/>
                </a:solidFill>
                <a:latin typeface="-apple-system"/>
              </a:rPr>
              <a:t>N-1</a:t>
            </a:r>
            <a:r>
              <a:rPr lang="zh-CN" altLang="en-US" sz="2000" dirty="0">
                <a:solidFill>
                  <a:srgbClr val="121212"/>
                </a:solidFill>
                <a:latin typeface="-apple-system"/>
              </a:rPr>
              <a:t>次 </a:t>
            </a:r>
            <a:r>
              <a:rPr lang="en-US" altLang="zh-CN" sz="2000" dirty="0">
                <a:solidFill>
                  <a:srgbClr val="121212"/>
                </a:solidFill>
                <a:latin typeface="-apple-system"/>
              </a:rPr>
              <a:t>Scatter-Reduce </a:t>
            </a:r>
            <a:r>
              <a:rPr lang="zh-CN" altLang="en-US" sz="2000" dirty="0">
                <a:solidFill>
                  <a:srgbClr val="121212"/>
                </a:solidFill>
                <a:latin typeface="-apple-system"/>
              </a:rPr>
              <a:t>迭代</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发送上一次迭代中接收到的块</a:t>
            </a:r>
            <a:endParaRPr lang="en-US" altLang="zh-CN" sz="2000" dirty="0">
              <a:solidFill>
                <a:srgbClr val="121212"/>
              </a:solidFill>
              <a:latin typeface="-apple-system"/>
            </a:endParaRPr>
          </a:p>
        </p:txBody>
      </p:sp>
    </p:spTree>
    <p:extLst>
      <p:ext uri="{BB962C8B-B14F-4D97-AF65-F5344CB8AC3E}">
        <p14:creationId xmlns:p14="http://schemas.microsoft.com/office/powerpoint/2010/main" val="2787905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11</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294340"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Ring All-Reduce</a:t>
            </a:r>
          </a:p>
        </p:txBody>
      </p:sp>
      <p:pic>
        <p:nvPicPr>
          <p:cNvPr id="4" name="图片 3">
            <a:extLst>
              <a:ext uri="{FF2B5EF4-FFF2-40B4-BE49-F238E27FC236}">
                <a16:creationId xmlns:a16="http://schemas.microsoft.com/office/drawing/2014/main" id="{FCCA1AD6-B591-4226-BCC4-B0BDFB9E17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5129" y="520636"/>
            <a:ext cx="6753736" cy="4743506"/>
          </a:xfrm>
          <a:prstGeom prst="rect">
            <a:avLst/>
          </a:prstGeom>
        </p:spPr>
      </p:pic>
      <p:sp>
        <p:nvSpPr>
          <p:cNvPr id="7" name="矩形 6">
            <a:extLst>
              <a:ext uri="{FF2B5EF4-FFF2-40B4-BE49-F238E27FC236}">
                <a16:creationId xmlns:a16="http://schemas.microsoft.com/office/drawing/2014/main" id="{B1451B0E-C676-40EA-9039-C555144E56EF}"/>
              </a:ext>
            </a:extLst>
          </p:cNvPr>
          <p:cNvSpPr/>
          <p:nvPr/>
        </p:nvSpPr>
        <p:spPr>
          <a:xfrm>
            <a:off x="1495160" y="4918182"/>
            <a:ext cx="6153675" cy="1218026"/>
          </a:xfrm>
          <a:prstGeom prst="rect">
            <a:avLst/>
          </a:prstGeom>
        </p:spPr>
        <p:txBody>
          <a:bodyPr wrap="square">
            <a:spAutoFit/>
          </a:bodyPr>
          <a:lstStyle/>
          <a:p>
            <a:pPr marL="342900" indent="-342900">
              <a:lnSpc>
                <a:spcPct val="125000"/>
              </a:lnSpc>
              <a:buFont typeface="Arial" panose="020B0604020202020204" pitchFamily="34" charset="0"/>
              <a:buChar char="•"/>
            </a:pPr>
            <a:r>
              <a:rPr lang="en-US" altLang="zh-CN" sz="2000" dirty="0">
                <a:solidFill>
                  <a:srgbClr val="121212"/>
                </a:solidFill>
                <a:latin typeface="-apple-system"/>
              </a:rPr>
              <a:t>GPU</a:t>
            </a:r>
            <a:r>
              <a:rPr lang="zh-CN" altLang="en-US" sz="2000" b="0" i="0" dirty="0">
                <a:solidFill>
                  <a:srgbClr val="404040"/>
                </a:solidFill>
                <a:effectLst/>
                <a:latin typeface="-apple-system"/>
              </a:rPr>
              <a:t>将张量划分为</a:t>
            </a:r>
            <a:r>
              <a:rPr lang="en-US" altLang="zh-CN" sz="2000" b="0" i="0" dirty="0">
                <a:solidFill>
                  <a:srgbClr val="404040"/>
                </a:solidFill>
                <a:effectLst/>
                <a:latin typeface="-apple-system"/>
              </a:rPr>
              <a:t>N</a:t>
            </a:r>
            <a:r>
              <a:rPr lang="zh-CN" altLang="en-US" sz="2000" b="0" i="0" dirty="0">
                <a:solidFill>
                  <a:srgbClr val="404040"/>
                </a:solidFill>
                <a:effectLst/>
                <a:latin typeface="-apple-system"/>
              </a:rPr>
              <a:t>个更小的块</a:t>
            </a:r>
            <a:endParaRPr lang="en-US" altLang="zh-CN" sz="2000" b="0" i="0" dirty="0">
              <a:solidFill>
                <a:srgbClr val="404040"/>
              </a:solidFill>
              <a:effectLst/>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进行</a:t>
            </a:r>
            <a:r>
              <a:rPr lang="en-US" altLang="zh-CN" sz="2000" dirty="0">
                <a:solidFill>
                  <a:srgbClr val="121212"/>
                </a:solidFill>
                <a:latin typeface="-apple-system"/>
              </a:rPr>
              <a:t>N-1</a:t>
            </a:r>
            <a:r>
              <a:rPr lang="zh-CN" altLang="en-US" sz="2000" dirty="0">
                <a:solidFill>
                  <a:srgbClr val="121212"/>
                </a:solidFill>
                <a:latin typeface="-apple-system"/>
              </a:rPr>
              <a:t>次 </a:t>
            </a:r>
            <a:r>
              <a:rPr lang="en-US" altLang="zh-CN" sz="2000" dirty="0">
                <a:solidFill>
                  <a:srgbClr val="121212"/>
                </a:solidFill>
                <a:latin typeface="-apple-system"/>
              </a:rPr>
              <a:t>Scatter-Reduce </a:t>
            </a:r>
            <a:r>
              <a:rPr lang="zh-CN" altLang="en-US" sz="2000" dirty="0">
                <a:solidFill>
                  <a:srgbClr val="121212"/>
                </a:solidFill>
                <a:latin typeface="-apple-system"/>
              </a:rPr>
              <a:t>迭代</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发送上一次迭代中接收到的块</a:t>
            </a:r>
            <a:endParaRPr lang="en-US" altLang="zh-CN" sz="2000" dirty="0">
              <a:solidFill>
                <a:srgbClr val="121212"/>
              </a:solidFill>
              <a:latin typeface="-apple-system"/>
            </a:endParaRPr>
          </a:p>
        </p:txBody>
      </p:sp>
    </p:spTree>
    <p:extLst>
      <p:ext uri="{BB962C8B-B14F-4D97-AF65-F5344CB8AC3E}">
        <p14:creationId xmlns:p14="http://schemas.microsoft.com/office/powerpoint/2010/main" val="2815959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12</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294340"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Ring All-Reduce</a:t>
            </a:r>
          </a:p>
        </p:txBody>
      </p:sp>
      <p:pic>
        <p:nvPicPr>
          <p:cNvPr id="4" name="图片 3">
            <a:extLst>
              <a:ext uri="{FF2B5EF4-FFF2-40B4-BE49-F238E27FC236}">
                <a16:creationId xmlns:a16="http://schemas.microsoft.com/office/drawing/2014/main" id="{FCCA1AD6-B591-4226-BCC4-B0BDFB9E17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5129" y="534506"/>
            <a:ext cx="6753736" cy="4715766"/>
          </a:xfrm>
          <a:prstGeom prst="rect">
            <a:avLst/>
          </a:prstGeom>
        </p:spPr>
      </p:pic>
      <p:sp>
        <p:nvSpPr>
          <p:cNvPr id="7" name="矩形 6">
            <a:extLst>
              <a:ext uri="{FF2B5EF4-FFF2-40B4-BE49-F238E27FC236}">
                <a16:creationId xmlns:a16="http://schemas.microsoft.com/office/drawing/2014/main" id="{B1451B0E-C676-40EA-9039-C555144E56EF}"/>
              </a:ext>
            </a:extLst>
          </p:cNvPr>
          <p:cNvSpPr/>
          <p:nvPr/>
        </p:nvSpPr>
        <p:spPr>
          <a:xfrm>
            <a:off x="1495160" y="4918182"/>
            <a:ext cx="6153675" cy="1218026"/>
          </a:xfrm>
          <a:prstGeom prst="rect">
            <a:avLst/>
          </a:prstGeom>
        </p:spPr>
        <p:txBody>
          <a:bodyPr wrap="square">
            <a:spAutoFit/>
          </a:bodyPr>
          <a:lstStyle/>
          <a:p>
            <a:pPr marL="342900" indent="-342900">
              <a:lnSpc>
                <a:spcPct val="125000"/>
              </a:lnSpc>
              <a:buFont typeface="Arial" panose="020B0604020202020204" pitchFamily="34" charset="0"/>
              <a:buChar char="•"/>
            </a:pPr>
            <a:r>
              <a:rPr lang="en-US" altLang="zh-CN" sz="2000" dirty="0">
                <a:solidFill>
                  <a:srgbClr val="121212"/>
                </a:solidFill>
                <a:latin typeface="-apple-system"/>
              </a:rPr>
              <a:t>GPU</a:t>
            </a:r>
            <a:r>
              <a:rPr lang="zh-CN" altLang="en-US" sz="2000" b="0" i="0" dirty="0">
                <a:solidFill>
                  <a:srgbClr val="404040"/>
                </a:solidFill>
                <a:effectLst/>
                <a:latin typeface="-apple-system"/>
              </a:rPr>
              <a:t>将张量划分为</a:t>
            </a:r>
            <a:r>
              <a:rPr lang="en-US" altLang="zh-CN" sz="2000" b="0" i="0" dirty="0">
                <a:solidFill>
                  <a:srgbClr val="404040"/>
                </a:solidFill>
                <a:effectLst/>
                <a:latin typeface="-apple-system"/>
              </a:rPr>
              <a:t>N</a:t>
            </a:r>
            <a:r>
              <a:rPr lang="zh-CN" altLang="en-US" sz="2000" b="0" i="0" dirty="0">
                <a:solidFill>
                  <a:srgbClr val="404040"/>
                </a:solidFill>
                <a:effectLst/>
                <a:latin typeface="-apple-system"/>
              </a:rPr>
              <a:t>个更小的块</a:t>
            </a:r>
            <a:endParaRPr lang="en-US" altLang="zh-CN" sz="2000" b="0" i="0" dirty="0">
              <a:solidFill>
                <a:srgbClr val="404040"/>
              </a:solidFill>
              <a:effectLst/>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进行</a:t>
            </a:r>
            <a:r>
              <a:rPr lang="en-US" altLang="zh-CN" sz="2000" dirty="0">
                <a:solidFill>
                  <a:srgbClr val="121212"/>
                </a:solidFill>
                <a:latin typeface="-apple-system"/>
              </a:rPr>
              <a:t>N-1</a:t>
            </a:r>
            <a:r>
              <a:rPr lang="zh-CN" altLang="en-US" sz="2000" dirty="0">
                <a:solidFill>
                  <a:srgbClr val="121212"/>
                </a:solidFill>
                <a:latin typeface="-apple-system"/>
              </a:rPr>
              <a:t>次 </a:t>
            </a:r>
            <a:r>
              <a:rPr lang="en-US" altLang="zh-CN" sz="2000" dirty="0">
                <a:solidFill>
                  <a:srgbClr val="121212"/>
                </a:solidFill>
                <a:latin typeface="-apple-system"/>
              </a:rPr>
              <a:t>Scatter-Reduce </a:t>
            </a:r>
            <a:r>
              <a:rPr lang="zh-CN" altLang="en-US" sz="2000" dirty="0">
                <a:solidFill>
                  <a:srgbClr val="121212"/>
                </a:solidFill>
                <a:latin typeface="-apple-system"/>
              </a:rPr>
              <a:t>迭代</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发送上一次迭代中接收到的块</a:t>
            </a:r>
            <a:endParaRPr lang="en-US" altLang="zh-CN" sz="2000" dirty="0">
              <a:solidFill>
                <a:srgbClr val="121212"/>
              </a:solidFill>
              <a:latin typeface="-apple-system"/>
            </a:endParaRPr>
          </a:p>
        </p:txBody>
      </p:sp>
    </p:spTree>
    <p:extLst>
      <p:ext uri="{BB962C8B-B14F-4D97-AF65-F5344CB8AC3E}">
        <p14:creationId xmlns:p14="http://schemas.microsoft.com/office/powerpoint/2010/main" val="799546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13</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294340"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Ring All-Reduce</a:t>
            </a:r>
          </a:p>
        </p:txBody>
      </p:sp>
      <p:pic>
        <p:nvPicPr>
          <p:cNvPr id="4" name="图片 3">
            <a:extLst>
              <a:ext uri="{FF2B5EF4-FFF2-40B4-BE49-F238E27FC236}">
                <a16:creationId xmlns:a16="http://schemas.microsoft.com/office/drawing/2014/main" id="{FCCA1AD6-B591-4226-BCC4-B0BDFB9E17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5129" y="991127"/>
            <a:ext cx="6753736" cy="3802523"/>
          </a:xfrm>
          <a:prstGeom prst="rect">
            <a:avLst/>
          </a:prstGeom>
        </p:spPr>
      </p:pic>
      <p:sp>
        <p:nvSpPr>
          <p:cNvPr id="7" name="矩形 6">
            <a:extLst>
              <a:ext uri="{FF2B5EF4-FFF2-40B4-BE49-F238E27FC236}">
                <a16:creationId xmlns:a16="http://schemas.microsoft.com/office/drawing/2014/main" id="{B1451B0E-C676-40EA-9039-C555144E56EF}"/>
              </a:ext>
            </a:extLst>
          </p:cNvPr>
          <p:cNvSpPr/>
          <p:nvPr/>
        </p:nvSpPr>
        <p:spPr>
          <a:xfrm>
            <a:off x="1495160" y="4918182"/>
            <a:ext cx="6153675" cy="448584"/>
          </a:xfrm>
          <a:prstGeom prst="rect">
            <a:avLst/>
          </a:prstGeom>
        </p:spPr>
        <p:txBody>
          <a:bodyPr wrap="square">
            <a:spAutoFit/>
          </a:bodyPr>
          <a:lstStyle/>
          <a:p>
            <a:pPr marL="342900" indent="-342900">
              <a:lnSpc>
                <a:spcPct val="125000"/>
              </a:lnSpc>
              <a:buFont typeface="Arial" panose="020B0604020202020204" pitchFamily="34" charset="0"/>
              <a:buChar char="•"/>
            </a:pPr>
            <a:r>
              <a:rPr lang="zh-CN" altLang="en-US" sz="2000" dirty="0">
                <a:solidFill>
                  <a:srgbClr val="121212"/>
                </a:solidFill>
                <a:latin typeface="-apple-system"/>
              </a:rPr>
              <a:t>每个</a:t>
            </a:r>
            <a:r>
              <a:rPr lang="en-US" altLang="zh-CN" sz="2000" dirty="0">
                <a:solidFill>
                  <a:srgbClr val="121212"/>
                </a:solidFill>
                <a:latin typeface="-apple-system"/>
              </a:rPr>
              <a:t>GPU</a:t>
            </a:r>
            <a:r>
              <a:rPr lang="zh-CN" altLang="en-US" sz="2000" dirty="0">
                <a:solidFill>
                  <a:srgbClr val="121212"/>
                </a:solidFill>
                <a:latin typeface="-apple-system"/>
              </a:rPr>
              <a:t>上都有一个最终结果块</a:t>
            </a:r>
            <a:endParaRPr lang="en-US" altLang="zh-CN" sz="2000" dirty="0">
              <a:solidFill>
                <a:srgbClr val="121212"/>
              </a:solidFill>
              <a:latin typeface="-apple-system"/>
            </a:endParaRPr>
          </a:p>
        </p:txBody>
      </p:sp>
    </p:spTree>
    <p:extLst>
      <p:ext uri="{BB962C8B-B14F-4D97-AF65-F5344CB8AC3E}">
        <p14:creationId xmlns:p14="http://schemas.microsoft.com/office/powerpoint/2010/main" val="216326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14</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294340"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背景介绍：</a:t>
            </a:r>
            <a:r>
              <a:rPr lang="en-US" altLang="zh-CN" sz="2800" b="1" spc="200" dirty="0">
                <a:solidFill>
                  <a:schemeClr val="bg1"/>
                </a:solidFill>
                <a:latin typeface="Calibri" panose="020F0502020204030204" pitchFamily="34" charset="0"/>
                <a:ea typeface="微软雅黑" panose="020B0503020204020204" pitchFamily="34" charset="-122"/>
              </a:rPr>
              <a:t>Ring All-Reduce</a:t>
            </a:r>
          </a:p>
        </p:txBody>
      </p:sp>
      <p:pic>
        <p:nvPicPr>
          <p:cNvPr id="4" name="图片 3">
            <a:extLst>
              <a:ext uri="{FF2B5EF4-FFF2-40B4-BE49-F238E27FC236}">
                <a16:creationId xmlns:a16="http://schemas.microsoft.com/office/drawing/2014/main" id="{FCCA1AD6-B591-4226-BCC4-B0BDFB9E17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2471" y="690892"/>
            <a:ext cx="6059052" cy="4259053"/>
          </a:xfrm>
          <a:prstGeom prst="rect">
            <a:avLst/>
          </a:prstGeom>
        </p:spPr>
      </p:pic>
      <p:sp>
        <p:nvSpPr>
          <p:cNvPr id="7" name="矩形 6">
            <a:extLst>
              <a:ext uri="{FF2B5EF4-FFF2-40B4-BE49-F238E27FC236}">
                <a16:creationId xmlns:a16="http://schemas.microsoft.com/office/drawing/2014/main" id="{B1451B0E-C676-40EA-9039-C555144E56EF}"/>
              </a:ext>
            </a:extLst>
          </p:cNvPr>
          <p:cNvSpPr/>
          <p:nvPr/>
        </p:nvSpPr>
        <p:spPr>
          <a:xfrm>
            <a:off x="1495160" y="4918182"/>
            <a:ext cx="6153675" cy="831894"/>
          </a:xfrm>
          <a:prstGeom prst="rect">
            <a:avLst/>
          </a:prstGeom>
        </p:spPr>
        <p:txBody>
          <a:bodyPr wrap="square">
            <a:spAutoFit/>
          </a:bodyPr>
          <a:lstStyle/>
          <a:p>
            <a:pPr marL="342900" indent="-342900">
              <a:lnSpc>
                <a:spcPct val="125000"/>
              </a:lnSpc>
              <a:buFont typeface="Arial" panose="020B0604020202020204" pitchFamily="34" charset="0"/>
              <a:buChar char="•"/>
            </a:pPr>
            <a:r>
              <a:rPr lang="zh-CN" altLang="en-US" sz="2000" dirty="0">
                <a:solidFill>
                  <a:srgbClr val="121212"/>
                </a:solidFill>
                <a:latin typeface="-apple-system"/>
              </a:rPr>
              <a:t>进行</a:t>
            </a:r>
            <a:r>
              <a:rPr lang="en-US" altLang="zh-CN" sz="2000" dirty="0">
                <a:solidFill>
                  <a:srgbClr val="121212"/>
                </a:solidFill>
                <a:latin typeface="-apple-system"/>
              </a:rPr>
              <a:t>N-1</a:t>
            </a:r>
            <a:r>
              <a:rPr lang="zh-CN" altLang="en-US" sz="2000" dirty="0">
                <a:solidFill>
                  <a:srgbClr val="121212"/>
                </a:solidFill>
                <a:latin typeface="-apple-system"/>
              </a:rPr>
              <a:t>次</a:t>
            </a:r>
            <a:r>
              <a:rPr lang="en-US" altLang="zh-CN" sz="2000" dirty="0" err="1">
                <a:solidFill>
                  <a:srgbClr val="121212"/>
                </a:solidFill>
                <a:latin typeface="-apple-system"/>
              </a:rPr>
              <a:t>Allgather</a:t>
            </a:r>
            <a:r>
              <a:rPr lang="zh-CN" altLang="en-US" sz="2000" dirty="0">
                <a:solidFill>
                  <a:srgbClr val="121212"/>
                </a:solidFill>
                <a:latin typeface="-apple-system"/>
              </a:rPr>
              <a:t>迭代</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发送最终结果块</a:t>
            </a:r>
            <a:endParaRPr lang="en-US" altLang="zh-CN" sz="2000" dirty="0">
              <a:solidFill>
                <a:srgbClr val="121212"/>
              </a:solidFill>
              <a:latin typeface="-apple-system"/>
            </a:endParaRPr>
          </a:p>
        </p:txBody>
      </p:sp>
    </p:spTree>
    <p:extLst>
      <p:ext uri="{BB962C8B-B14F-4D97-AF65-F5344CB8AC3E}">
        <p14:creationId xmlns:p14="http://schemas.microsoft.com/office/powerpoint/2010/main" val="2453660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15</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294340"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Ring All-Reduce</a:t>
            </a:r>
          </a:p>
        </p:txBody>
      </p:sp>
      <p:pic>
        <p:nvPicPr>
          <p:cNvPr id="4" name="图片 3">
            <a:extLst>
              <a:ext uri="{FF2B5EF4-FFF2-40B4-BE49-F238E27FC236}">
                <a16:creationId xmlns:a16="http://schemas.microsoft.com/office/drawing/2014/main" id="{FCCA1AD6-B591-4226-BCC4-B0BDFB9E17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2471" y="694807"/>
            <a:ext cx="6059052" cy="4251222"/>
          </a:xfrm>
          <a:prstGeom prst="rect">
            <a:avLst/>
          </a:prstGeom>
        </p:spPr>
      </p:pic>
      <p:sp>
        <p:nvSpPr>
          <p:cNvPr id="7" name="矩形 6">
            <a:extLst>
              <a:ext uri="{FF2B5EF4-FFF2-40B4-BE49-F238E27FC236}">
                <a16:creationId xmlns:a16="http://schemas.microsoft.com/office/drawing/2014/main" id="{B1451B0E-C676-40EA-9039-C555144E56EF}"/>
              </a:ext>
            </a:extLst>
          </p:cNvPr>
          <p:cNvSpPr/>
          <p:nvPr/>
        </p:nvSpPr>
        <p:spPr>
          <a:xfrm>
            <a:off x="1495160" y="4918182"/>
            <a:ext cx="6153675" cy="831894"/>
          </a:xfrm>
          <a:prstGeom prst="rect">
            <a:avLst/>
          </a:prstGeom>
        </p:spPr>
        <p:txBody>
          <a:bodyPr wrap="square">
            <a:spAutoFit/>
          </a:bodyPr>
          <a:lstStyle/>
          <a:p>
            <a:pPr marL="342900" indent="-342900">
              <a:lnSpc>
                <a:spcPct val="125000"/>
              </a:lnSpc>
              <a:buFont typeface="Arial" panose="020B0604020202020204" pitchFamily="34" charset="0"/>
              <a:buChar char="•"/>
            </a:pPr>
            <a:r>
              <a:rPr lang="zh-CN" altLang="en-US" sz="2000" dirty="0">
                <a:solidFill>
                  <a:srgbClr val="121212"/>
                </a:solidFill>
                <a:latin typeface="-apple-system"/>
              </a:rPr>
              <a:t>进行</a:t>
            </a:r>
            <a:r>
              <a:rPr lang="en-US" altLang="zh-CN" sz="2000" dirty="0">
                <a:solidFill>
                  <a:srgbClr val="121212"/>
                </a:solidFill>
                <a:latin typeface="-apple-system"/>
              </a:rPr>
              <a:t>N-1</a:t>
            </a:r>
            <a:r>
              <a:rPr lang="zh-CN" altLang="en-US" sz="2000" dirty="0">
                <a:solidFill>
                  <a:srgbClr val="121212"/>
                </a:solidFill>
                <a:latin typeface="-apple-system"/>
              </a:rPr>
              <a:t>次</a:t>
            </a:r>
            <a:r>
              <a:rPr lang="en-US" altLang="zh-CN" sz="2000" dirty="0" err="1">
                <a:solidFill>
                  <a:srgbClr val="121212"/>
                </a:solidFill>
                <a:latin typeface="-apple-system"/>
              </a:rPr>
              <a:t>Allgather</a:t>
            </a:r>
            <a:r>
              <a:rPr lang="zh-CN" altLang="en-US" sz="2000" dirty="0">
                <a:solidFill>
                  <a:srgbClr val="121212"/>
                </a:solidFill>
                <a:latin typeface="-apple-system"/>
              </a:rPr>
              <a:t>迭代</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发送上一次接收到的最终结果块</a:t>
            </a:r>
            <a:endParaRPr lang="en-US" altLang="zh-CN" sz="2000" dirty="0">
              <a:solidFill>
                <a:srgbClr val="121212"/>
              </a:solidFill>
              <a:latin typeface="-apple-system"/>
            </a:endParaRPr>
          </a:p>
        </p:txBody>
      </p:sp>
    </p:spTree>
    <p:extLst>
      <p:ext uri="{BB962C8B-B14F-4D97-AF65-F5344CB8AC3E}">
        <p14:creationId xmlns:p14="http://schemas.microsoft.com/office/powerpoint/2010/main" val="4032625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16</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294340"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Ring All-Reduce</a:t>
            </a:r>
          </a:p>
        </p:txBody>
      </p:sp>
      <p:pic>
        <p:nvPicPr>
          <p:cNvPr id="4" name="图片 3">
            <a:extLst>
              <a:ext uri="{FF2B5EF4-FFF2-40B4-BE49-F238E27FC236}">
                <a16:creationId xmlns:a16="http://schemas.microsoft.com/office/drawing/2014/main" id="{FCCA1AD6-B591-4226-BCC4-B0BDFB9E17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51578" y="694807"/>
            <a:ext cx="6040837" cy="4251222"/>
          </a:xfrm>
          <a:prstGeom prst="rect">
            <a:avLst/>
          </a:prstGeom>
        </p:spPr>
      </p:pic>
      <p:sp>
        <p:nvSpPr>
          <p:cNvPr id="7" name="矩形 6">
            <a:extLst>
              <a:ext uri="{FF2B5EF4-FFF2-40B4-BE49-F238E27FC236}">
                <a16:creationId xmlns:a16="http://schemas.microsoft.com/office/drawing/2014/main" id="{B1451B0E-C676-40EA-9039-C555144E56EF}"/>
              </a:ext>
            </a:extLst>
          </p:cNvPr>
          <p:cNvSpPr/>
          <p:nvPr/>
        </p:nvSpPr>
        <p:spPr>
          <a:xfrm>
            <a:off x="1495160" y="4918182"/>
            <a:ext cx="6153675" cy="831894"/>
          </a:xfrm>
          <a:prstGeom prst="rect">
            <a:avLst/>
          </a:prstGeom>
        </p:spPr>
        <p:txBody>
          <a:bodyPr wrap="square">
            <a:spAutoFit/>
          </a:bodyPr>
          <a:lstStyle/>
          <a:p>
            <a:pPr marL="342900" indent="-342900">
              <a:lnSpc>
                <a:spcPct val="125000"/>
              </a:lnSpc>
              <a:buFont typeface="Arial" panose="020B0604020202020204" pitchFamily="34" charset="0"/>
              <a:buChar char="•"/>
            </a:pPr>
            <a:r>
              <a:rPr lang="zh-CN" altLang="en-US" sz="2000" dirty="0">
                <a:solidFill>
                  <a:srgbClr val="121212"/>
                </a:solidFill>
                <a:latin typeface="-apple-system"/>
              </a:rPr>
              <a:t>进行</a:t>
            </a:r>
            <a:r>
              <a:rPr lang="en-US" altLang="zh-CN" sz="2000" dirty="0">
                <a:solidFill>
                  <a:srgbClr val="121212"/>
                </a:solidFill>
                <a:latin typeface="-apple-system"/>
              </a:rPr>
              <a:t>N-1</a:t>
            </a:r>
            <a:r>
              <a:rPr lang="zh-CN" altLang="en-US" sz="2000" dirty="0">
                <a:solidFill>
                  <a:srgbClr val="121212"/>
                </a:solidFill>
                <a:latin typeface="-apple-system"/>
              </a:rPr>
              <a:t>次</a:t>
            </a:r>
            <a:r>
              <a:rPr lang="en-US" altLang="zh-CN" sz="2000" dirty="0" err="1">
                <a:solidFill>
                  <a:srgbClr val="121212"/>
                </a:solidFill>
                <a:latin typeface="-apple-system"/>
              </a:rPr>
              <a:t>Allgather</a:t>
            </a:r>
            <a:r>
              <a:rPr lang="zh-CN" altLang="en-US" sz="2000" dirty="0">
                <a:solidFill>
                  <a:srgbClr val="121212"/>
                </a:solidFill>
                <a:latin typeface="-apple-system"/>
              </a:rPr>
              <a:t>迭代</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发送上一次接收到的最终结果块</a:t>
            </a:r>
            <a:endParaRPr lang="en-US" altLang="zh-CN" sz="2000" dirty="0">
              <a:solidFill>
                <a:srgbClr val="121212"/>
              </a:solidFill>
              <a:latin typeface="-apple-system"/>
            </a:endParaRPr>
          </a:p>
        </p:txBody>
      </p:sp>
    </p:spTree>
    <p:extLst>
      <p:ext uri="{BB962C8B-B14F-4D97-AF65-F5344CB8AC3E}">
        <p14:creationId xmlns:p14="http://schemas.microsoft.com/office/powerpoint/2010/main" val="2026620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17</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294340"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Ring All-Reduce</a:t>
            </a:r>
          </a:p>
        </p:txBody>
      </p:sp>
      <p:pic>
        <p:nvPicPr>
          <p:cNvPr id="4" name="图片 3">
            <a:extLst>
              <a:ext uri="{FF2B5EF4-FFF2-40B4-BE49-F238E27FC236}">
                <a16:creationId xmlns:a16="http://schemas.microsoft.com/office/drawing/2014/main" id="{FCCA1AD6-B591-4226-BCC4-B0BDFB9E17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55114" y="694807"/>
            <a:ext cx="6033764" cy="4251222"/>
          </a:xfrm>
          <a:prstGeom prst="rect">
            <a:avLst/>
          </a:prstGeom>
        </p:spPr>
      </p:pic>
      <p:sp>
        <p:nvSpPr>
          <p:cNvPr id="7" name="矩形 6">
            <a:extLst>
              <a:ext uri="{FF2B5EF4-FFF2-40B4-BE49-F238E27FC236}">
                <a16:creationId xmlns:a16="http://schemas.microsoft.com/office/drawing/2014/main" id="{B1451B0E-C676-40EA-9039-C555144E56EF}"/>
              </a:ext>
            </a:extLst>
          </p:cNvPr>
          <p:cNvSpPr/>
          <p:nvPr/>
        </p:nvSpPr>
        <p:spPr>
          <a:xfrm>
            <a:off x="1495160" y="4918182"/>
            <a:ext cx="6153675" cy="831894"/>
          </a:xfrm>
          <a:prstGeom prst="rect">
            <a:avLst/>
          </a:prstGeom>
        </p:spPr>
        <p:txBody>
          <a:bodyPr wrap="square">
            <a:spAutoFit/>
          </a:bodyPr>
          <a:lstStyle/>
          <a:p>
            <a:pPr marL="342900" indent="-342900">
              <a:lnSpc>
                <a:spcPct val="125000"/>
              </a:lnSpc>
              <a:buFont typeface="Arial" panose="020B0604020202020204" pitchFamily="34" charset="0"/>
              <a:buChar char="•"/>
            </a:pPr>
            <a:r>
              <a:rPr lang="zh-CN" altLang="en-US" sz="2000" dirty="0">
                <a:solidFill>
                  <a:srgbClr val="121212"/>
                </a:solidFill>
                <a:latin typeface="-apple-system"/>
              </a:rPr>
              <a:t>进行</a:t>
            </a:r>
            <a:r>
              <a:rPr lang="en-US" altLang="zh-CN" sz="2000" dirty="0">
                <a:solidFill>
                  <a:srgbClr val="121212"/>
                </a:solidFill>
                <a:latin typeface="-apple-system"/>
              </a:rPr>
              <a:t>N-1</a:t>
            </a:r>
            <a:r>
              <a:rPr lang="zh-CN" altLang="en-US" sz="2000" dirty="0">
                <a:solidFill>
                  <a:srgbClr val="121212"/>
                </a:solidFill>
                <a:latin typeface="-apple-system"/>
              </a:rPr>
              <a:t>次</a:t>
            </a:r>
            <a:r>
              <a:rPr lang="en-US" altLang="zh-CN" sz="2000" dirty="0" err="1">
                <a:solidFill>
                  <a:srgbClr val="121212"/>
                </a:solidFill>
                <a:latin typeface="-apple-system"/>
              </a:rPr>
              <a:t>Allgather</a:t>
            </a:r>
            <a:r>
              <a:rPr lang="zh-CN" altLang="en-US" sz="2000" dirty="0">
                <a:solidFill>
                  <a:srgbClr val="121212"/>
                </a:solidFill>
                <a:latin typeface="-apple-system"/>
              </a:rPr>
              <a:t>迭代</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发送上一次接收到的最终结果块</a:t>
            </a:r>
            <a:endParaRPr lang="en-US" altLang="zh-CN" sz="2000" dirty="0">
              <a:solidFill>
                <a:srgbClr val="121212"/>
              </a:solidFill>
              <a:latin typeface="-apple-system"/>
            </a:endParaRPr>
          </a:p>
        </p:txBody>
      </p:sp>
    </p:spTree>
    <p:extLst>
      <p:ext uri="{BB962C8B-B14F-4D97-AF65-F5344CB8AC3E}">
        <p14:creationId xmlns:p14="http://schemas.microsoft.com/office/powerpoint/2010/main" val="2116543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18</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294340"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Ring All-Reduce</a:t>
            </a:r>
          </a:p>
        </p:txBody>
      </p:sp>
      <p:pic>
        <p:nvPicPr>
          <p:cNvPr id="4" name="图片 3">
            <a:extLst>
              <a:ext uri="{FF2B5EF4-FFF2-40B4-BE49-F238E27FC236}">
                <a16:creationId xmlns:a16="http://schemas.microsoft.com/office/drawing/2014/main" id="{FCCA1AD6-B591-4226-BCC4-B0BDFB9E17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55114" y="1123874"/>
            <a:ext cx="6033764" cy="3393087"/>
          </a:xfrm>
          <a:prstGeom prst="rect">
            <a:avLst/>
          </a:prstGeom>
        </p:spPr>
      </p:pic>
      <p:sp>
        <p:nvSpPr>
          <p:cNvPr id="7" name="矩形 6">
            <a:extLst>
              <a:ext uri="{FF2B5EF4-FFF2-40B4-BE49-F238E27FC236}">
                <a16:creationId xmlns:a16="http://schemas.microsoft.com/office/drawing/2014/main" id="{B1451B0E-C676-40EA-9039-C555144E56EF}"/>
              </a:ext>
            </a:extLst>
          </p:cNvPr>
          <p:cNvSpPr/>
          <p:nvPr/>
        </p:nvSpPr>
        <p:spPr>
          <a:xfrm>
            <a:off x="1495160" y="4918182"/>
            <a:ext cx="6153675" cy="833305"/>
          </a:xfrm>
          <a:prstGeom prst="rect">
            <a:avLst/>
          </a:prstGeom>
        </p:spPr>
        <p:txBody>
          <a:bodyPr wrap="square">
            <a:spAutoFit/>
          </a:bodyPr>
          <a:lstStyle/>
          <a:p>
            <a:pPr marL="342900" indent="-342900">
              <a:lnSpc>
                <a:spcPct val="125000"/>
              </a:lnSpc>
              <a:buFont typeface="Arial" panose="020B0604020202020204" pitchFamily="34" charset="0"/>
              <a:buChar char="•"/>
            </a:pPr>
            <a:r>
              <a:rPr lang="zh-CN" altLang="en-US" sz="2000" dirty="0">
                <a:solidFill>
                  <a:srgbClr val="121212"/>
                </a:solidFill>
                <a:latin typeface="-apple-system"/>
              </a:rPr>
              <a:t>迭代完成</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每个</a:t>
            </a:r>
            <a:r>
              <a:rPr lang="en-US" altLang="zh-CN" sz="2000" dirty="0">
                <a:solidFill>
                  <a:srgbClr val="121212"/>
                </a:solidFill>
                <a:latin typeface="-apple-system"/>
              </a:rPr>
              <a:t>GPU</a:t>
            </a:r>
            <a:r>
              <a:rPr lang="zh-CN" altLang="en-US" sz="2000" dirty="0">
                <a:solidFill>
                  <a:srgbClr val="121212"/>
                </a:solidFill>
                <a:latin typeface="-apple-system"/>
              </a:rPr>
              <a:t>上都是需要的最终结果</a:t>
            </a:r>
            <a:endParaRPr lang="en-US" altLang="zh-CN" sz="2000" dirty="0">
              <a:solidFill>
                <a:srgbClr val="121212"/>
              </a:solidFill>
              <a:latin typeface="-apple-system"/>
            </a:endParaRPr>
          </a:p>
        </p:txBody>
      </p:sp>
    </p:spTree>
    <p:extLst>
      <p:ext uri="{BB962C8B-B14F-4D97-AF65-F5344CB8AC3E}">
        <p14:creationId xmlns:p14="http://schemas.microsoft.com/office/powerpoint/2010/main" val="469514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19</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294340"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Ring All-Reduce</a:t>
            </a:r>
          </a:p>
        </p:txBody>
      </p:sp>
      <p:pic>
        <p:nvPicPr>
          <p:cNvPr id="5" name="图片 4">
            <a:extLst>
              <a:ext uri="{FF2B5EF4-FFF2-40B4-BE49-F238E27FC236}">
                <a16:creationId xmlns:a16="http://schemas.microsoft.com/office/drawing/2014/main" id="{0192EF59-F8E9-48AE-A5C6-F105BE7FFB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79234" y="813347"/>
            <a:ext cx="4185531" cy="3297862"/>
          </a:xfrm>
          <a:prstGeom prst="rect">
            <a:avLst/>
          </a:prstGeom>
        </p:spPr>
      </p:pic>
      <p:sp>
        <p:nvSpPr>
          <p:cNvPr id="7" name="矩形 6">
            <a:extLst>
              <a:ext uri="{FF2B5EF4-FFF2-40B4-BE49-F238E27FC236}">
                <a16:creationId xmlns:a16="http://schemas.microsoft.com/office/drawing/2014/main" id="{B1451B0E-C676-40EA-9039-C555144E56EF}"/>
              </a:ext>
            </a:extLst>
          </p:cNvPr>
          <p:cNvSpPr/>
          <p:nvPr/>
        </p:nvSpPr>
        <p:spPr>
          <a:xfrm>
            <a:off x="1495161" y="4201902"/>
            <a:ext cx="6153675" cy="1216615"/>
          </a:xfrm>
          <a:prstGeom prst="rect">
            <a:avLst/>
          </a:prstGeom>
        </p:spPr>
        <p:txBody>
          <a:bodyPr wrap="square">
            <a:spAutoFit/>
          </a:bodyPr>
          <a:lstStyle/>
          <a:p>
            <a:pPr>
              <a:lnSpc>
                <a:spcPct val="125000"/>
              </a:lnSpc>
            </a:pPr>
            <a:r>
              <a:rPr lang="en-US" altLang="zh-CN" sz="2000" b="1" i="0" dirty="0">
                <a:solidFill>
                  <a:srgbClr val="121212"/>
                </a:solidFill>
                <a:effectLst/>
                <a:latin typeface="-apple-system"/>
              </a:rPr>
              <a:t>N</a:t>
            </a:r>
            <a:r>
              <a:rPr lang="zh-CN" altLang="en-US" sz="2000" b="1" i="0" dirty="0">
                <a:solidFill>
                  <a:srgbClr val="121212"/>
                </a:solidFill>
                <a:effectLst/>
                <a:latin typeface="-apple-system"/>
              </a:rPr>
              <a:t>个</a:t>
            </a:r>
            <a:r>
              <a:rPr lang="en-US" altLang="zh-CN" sz="2000" b="1" i="0" dirty="0">
                <a:solidFill>
                  <a:srgbClr val="121212"/>
                </a:solidFill>
                <a:effectLst/>
                <a:latin typeface="-apple-system"/>
              </a:rPr>
              <a:t>GPU</a:t>
            </a:r>
            <a:r>
              <a:rPr lang="zh-CN" altLang="en-US" sz="2000" b="1" i="0" dirty="0">
                <a:solidFill>
                  <a:srgbClr val="121212"/>
                </a:solidFill>
                <a:effectLst/>
                <a:latin typeface="-apple-system"/>
              </a:rPr>
              <a:t>，通信一次完整的参数所需时间为</a:t>
            </a:r>
            <a:r>
              <a:rPr lang="en-US" altLang="zh-CN" sz="2000" b="1" i="0" dirty="0">
                <a:solidFill>
                  <a:srgbClr val="121212"/>
                </a:solidFill>
                <a:effectLst/>
                <a:latin typeface="-apple-system"/>
              </a:rPr>
              <a:t>K</a:t>
            </a:r>
          </a:p>
          <a:p>
            <a:pPr marL="342900" indent="-342900">
              <a:lnSpc>
                <a:spcPct val="125000"/>
              </a:lnSpc>
              <a:buFont typeface="Arial" panose="020B0604020202020204" pitchFamily="34" charset="0"/>
              <a:buChar char="•"/>
            </a:pPr>
            <a:r>
              <a:rPr lang="en-US" altLang="zh-CN" sz="2000" dirty="0"/>
              <a:t>N-1</a:t>
            </a:r>
            <a:r>
              <a:rPr lang="zh-CN" altLang="en-US" sz="2000" dirty="0"/>
              <a:t>次</a:t>
            </a:r>
            <a:r>
              <a:rPr lang="en-US" altLang="zh-CN" sz="2000" dirty="0"/>
              <a:t>scatter-reduce</a:t>
            </a:r>
            <a:r>
              <a:rPr lang="zh-CN" altLang="en-US" sz="2000" dirty="0"/>
              <a:t>，</a:t>
            </a:r>
            <a:r>
              <a:rPr lang="en-US" altLang="zh-CN" sz="2000" dirty="0"/>
              <a:t>N-1</a:t>
            </a:r>
            <a:r>
              <a:rPr lang="zh-CN" altLang="en-US" sz="2000" dirty="0"/>
              <a:t>次</a:t>
            </a:r>
            <a:r>
              <a:rPr lang="en-US" altLang="zh-CN" sz="2000" dirty="0" err="1"/>
              <a:t>allgather</a:t>
            </a:r>
            <a:endParaRPr lang="en-US" altLang="zh-CN" sz="2000" dirty="0"/>
          </a:p>
          <a:p>
            <a:pPr marL="342900" indent="-342900">
              <a:lnSpc>
                <a:spcPct val="125000"/>
              </a:lnSpc>
              <a:buFont typeface="Arial" panose="020B0604020202020204" pitchFamily="34" charset="0"/>
              <a:buChar char="•"/>
            </a:pPr>
            <a:r>
              <a:rPr lang="zh-CN" altLang="en-US" sz="2000" dirty="0"/>
              <a:t>每次传输</a:t>
            </a:r>
            <a:r>
              <a:rPr lang="en-US" altLang="zh-CN" sz="2000" dirty="0"/>
              <a:t>K / N</a:t>
            </a:r>
          </a:p>
        </p:txBody>
      </p:sp>
      <p:pic>
        <p:nvPicPr>
          <p:cNvPr id="8" name="图形 7">
            <a:extLst>
              <a:ext uri="{FF2B5EF4-FFF2-40B4-BE49-F238E27FC236}">
                <a16:creationId xmlns:a16="http://schemas.microsoft.com/office/drawing/2014/main" id="{E1CF8155-A18C-47B8-8C74-056FE2A06E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08199" y="5418517"/>
            <a:ext cx="2340032" cy="730090"/>
          </a:xfrm>
          <a:prstGeom prst="rect">
            <a:avLst/>
          </a:prstGeom>
        </p:spPr>
      </p:pic>
    </p:spTree>
    <p:extLst>
      <p:ext uri="{BB962C8B-B14F-4D97-AF65-F5344CB8AC3E}">
        <p14:creationId xmlns:p14="http://schemas.microsoft.com/office/powerpoint/2010/main" val="171103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fld id="{72A5E12F-523A-4D75-95A2-779F57F5D9E2}" type="slidenum">
              <a:rPr lang="zh-CN" altLang="en-US" smtClean="0"/>
              <a:t>2</a:t>
            </a:fld>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lstStyle/>
          <a:p>
            <a:r>
              <a:rPr kumimoji="1" lang="zh-CN" altLang="en-US" dirty="0"/>
              <a:t>提纲</a:t>
            </a:r>
          </a:p>
        </p:txBody>
      </p:sp>
      <p:grpSp>
        <p:nvGrpSpPr>
          <p:cNvPr id="4" name="组合 3">
            <a:extLst>
              <a:ext uri="{FF2B5EF4-FFF2-40B4-BE49-F238E27FC236}">
                <a16:creationId xmlns:a16="http://schemas.microsoft.com/office/drawing/2014/main" id="{02643327-25A7-0A4A-AEFB-68E2926FB29F}"/>
              </a:ext>
            </a:extLst>
          </p:cNvPr>
          <p:cNvGrpSpPr/>
          <p:nvPr/>
        </p:nvGrpSpPr>
        <p:grpSpPr>
          <a:xfrm>
            <a:off x="2128594" y="1936877"/>
            <a:ext cx="4880196" cy="2984245"/>
            <a:chOff x="2128594" y="1936877"/>
            <a:chExt cx="4880196" cy="2984245"/>
          </a:xfrm>
        </p:grpSpPr>
        <p:grpSp>
          <p:nvGrpSpPr>
            <p:cNvPr id="5" name="组合 4">
              <a:extLst>
                <a:ext uri="{FF2B5EF4-FFF2-40B4-BE49-F238E27FC236}">
                  <a16:creationId xmlns:a16="http://schemas.microsoft.com/office/drawing/2014/main" id="{DEAF99C1-E930-BC43-8BF4-AB242F9AD910}"/>
                </a:ext>
              </a:extLst>
            </p:cNvPr>
            <p:cNvGrpSpPr/>
            <p:nvPr/>
          </p:nvGrpSpPr>
          <p:grpSpPr>
            <a:xfrm>
              <a:off x="2128594" y="1936877"/>
              <a:ext cx="4880195" cy="461665"/>
              <a:chOff x="2318742" y="2198492"/>
              <a:chExt cx="4880195" cy="461665"/>
            </a:xfrm>
          </p:grpSpPr>
          <p:sp>
            <p:nvSpPr>
              <p:cNvPr id="22" name="文本框 21">
                <a:extLst>
                  <a:ext uri="{FF2B5EF4-FFF2-40B4-BE49-F238E27FC236}">
                    <a16:creationId xmlns:a16="http://schemas.microsoft.com/office/drawing/2014/main" id="{33A0FFE1-E83F-6249-B41C-7A1FDCC64935}"/>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研究背景</a:t>
                </a:r>
                <a:endPar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endParaRPr>
              </a:p>
            </p:txBody>
          </p:sp>
          <p:grpSp>
            <p:nvGrpSpPr>
              <p:cNvPr id="23" name="Google Shape;863;p65">
                <a:extLst>
                  <a:ext uri="{FF2B5EF4-FFF2-40B4-BE49-F238E27FC236}">
                    <a16:creationId xmlns:a16="http://schemas.microsoft.com/office/drawing/2014/main" id="{3BE7D0D8-A3A9-CD45-84E1-161087AEDC48}"/>
                  </a:ext>
                </a:extLst>
              </p:cNvPr>
              <p:cNvGrpSpPr>
                <a:grpSpLocks noChangeAspect="1"/>
              </p:cNvGrpSpPr>
              <p:nvPr/>
            </p:nvGrpSpPr>
            <p:grpSpPr>
              <a:xfrm>
                <a:off x="2318742" y="2339325"/>
                <a:ext cx="190147" cy="180000"/>
                <a:chOff x="4660325" y="1866850"/>
                <a:chExt cx="68350" cy="58100"/>
              </a:xfrm>
            </p:grpSpPr>
            <p:sp>
              <p:nvSpPr>
                <p:cNvPr id="27" name="Google Shape;864;p65">
                  <a:extLst>
                    <a:ext uri="{FF2B5EF4-FFF2-40B4-BE49-F238E27FC236}">
                      <a16:creationId xmlns:a16="http://schemas.microsoft.com/office/drawing/2014/main" id="{08CB425B-3753-7343-91E8-A81022D1E4FC}"/>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5;p65">
                  <a:extLst>
                    <a:ext uri="{FF2B5EF4-FFF2-40B4-BE49-F238E27FC236}">
                      <a16:creationId xmlns:a16="http://schemas.microsoft.com/office/drawing/2014/main" id="{75F1ED6D-4B4C-704E-9F96-6CA8DBD852BE}"/>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863;p65">
                <a:extLst>
                  <a:ext uri="{FF2B5EF4-FFF2-40B4-BE49-F238E27FC236}">
                    <a16:creationId xmlns:a16="http://schemas.microsoft.com/office/drawing/2014/main" id="{0DF4571C-6AF4-074F-8C2F-353CE402A2E1}"/>
                  </a:ext>
                </a:extLst>
              </p:cNvPr>
              <p:cNvGrpSpPr>
                <a:grpSpLocks noChangeAspect="1"/>
              </p:cNvGrpSpPr>
              <p:nvPr/>
            </p:nvGrpSpPr>
            <p:grpSpPr>
              <a:xfrm flipH="1">
                <a:off x="7008790" y="2339325"/>
                <a:ext cx="190147" cy="180000"/>
                <a:chOff x="4660325" y="1866850"/>
                <a:chExt cx="68350" cy="58100"/>
              </a:xfrm>
            </p:grpSpPr>
            <p:sp>
              <p:nvSpPr>
                <p:cNvPr id="25" name="Google Shape;864;p65">
                  <a:extLst>
                    <a:ext uri="{FF2B5EF4-FFF2-40B4-BE49-F238E27FC236}">
                      <a16:creationId xmlns:a16="http://schemas.microsoft.com/office/drawing/2014/main" id="{E0CF69C8-2208-ED46-823D-3B9605BDE9C8}"/>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5;p65">
                  <a:extLst>
                    <a:ext uri="{FF2B5EF4-FFF2-40B4-BE49-F238E27FC236}">
                      <a16:creationId xmlns:a16="http://schemas.microsoft.com/office/drawing/2014/main" id="{54B49EBB-F2EF-7E48-8C2E-BA306BBD66B7}"/>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组合 5">
              <a:extLst>
                <a:ext uri="{FF2B5EF4-FFF2-40B4-BE49-F238E27FC236}">
                  <a16:creationId xmlns:a16="http://schemas.microsoft.com/office/drawing/2014/main" id="{3BC1F9DA-227B-324C-852B-9459A0E2D3A8}"/>
                </a:ext>
              </a:extLst>
            </p:cNvPr>
            <p:cNvGrpSpPr/>
            <p:nvPr/>
          </p:nvGrpSpPr>
          <p:grpSpPr>
            <a:xfrm>
              <a:off x="2128595" y="3198167"/>
              <a:ext cx="4880195" cy="461665"/>
              <a:chOff x="2318742" y="2198492"/>
              <a:chExt cx="4880195" cy="461665"/>
            </a:xfrm>
          </p:grpSpPr>
          <p:sp>
            <p:nvSpPr>
              <p:cNvPr id="15" name="文本框 14">
                <a:extLst>
                  <a:ext uri="{FF2B5EF4-FFF2-40B4-BE49-F238E27FC236}">
                    <a16:creationId xmlns:a16="http://schemas.microsoft.com/office/drawing/2014/main" id="{3A02BAA8-05C5-F04B-9E8A-E034B03AD096}"/>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研究内容</a:t>
                </a:r>
                <a:endPar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endParaRPr>
              </a:p>
            </p:txBody>
          </p:sp>
          <p:grpSp>
            <p:nvGrpSpPr>
              <p:cNvPr id="16" name="Google Shape;863;p65">
                <a:extLst>
                  <a:ext uri="{FF2B5EF4-FFF2-40B4-BE49-F238E27FC236}">
                    <a16:creationId xmlns:a16="http://schemas.microsoft.com/office/drawing/2014/main" id="{F6295024-421D-1647-9C87-347AB0A86622}"/>
                  </a:ext>
                </a:extLst>
              </p:cNvPr>
              <p:cNvGrpSpPr>
                <a:grpSpLocks noChangeAspect="1"/>
              </p:cNvGrpSpPr>
              <p:nvPr/>
            </p:nvGrpSpPr>
            <p:grpSpPr>
              <a:xfrm>
                <a:off x="2318742" y="2339325"/>
                <a:ext cx="190147" cy="180000"/>
                <a:chOff x="4660325" y="1866850"/>
                <a:chExt cx="68350" cy="58100"/>
              </a:xfrm>
            </p:grpSpPr>
            <p:sp>
              <p:nvSpPr>
                <p:cNvPr id="20" name="Google Shape;864;p65">
                  <a:extLst>
                    <a:ext uri="{FF2B5EF4-FFF2-40B4-BE49-F238E27FC236}">
                      <a16:creationId xmlns:a16="http://schemas.microsoft.com/office/drawing/2014/main" id="{FCA1A1BE-8D8A-E84C-98B9-EA6A32CA783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5;p65">
                  <a:extLst>
                    <a:ext uri="{FF2B5EF4-FFF2-40B4-BE49-F238E27FC236}">
                      <a16:creationId xmlns:a16="http://schemas.microsoft.com/office/drawing/2014/main" id="{F4C65F26-2A67-0D41-89E6-AC812B095CBD}"/>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863;p65">
                <a:extLst>
                  <a:ext uri="{FF2B5EF4-FFF2-40B4-BE49-F238E27FC236}">
                    <a16:creationId xmlns:a16="http://schemas.microsoft.com/office/drawing/2014/main" id="{FAEA574D-43A3-224B-BC96-4E81B995F5CE}"/>
                  </a:ext>
                </a:extLst>
              </p:cNvPr>
              <p:cNvGrpSpPr>
                <a:grpSpLocks noChangeAspect="1"/>
              </p:cNvGrpSpPr>
              <p:nvPr/>
            </p:nvGrpSpPr>
            <p:grpSpPr>
              <a:xfrm flipH="1">
                <a:off x="7008790" y="2339325"/>
                <a:ext cx="190147" cy="180000"/>
                <a:chOff x="4660325" y="1866850"/>
                <a:chExt cx="68350" cy="58100"/>
              </a:xfrm>
            </p:grpSpPr>
            <p:sp>
              <p:nvSpPr>
                <p:cNvPr id="18" name="Google Shape;864;p65">
                  <a:extLst>
                    <a:ext uri="{FF2B5EF4-FFF2-40B4-BE49-F238E27FC236}">
                      <a16:creationId xmlns:a16="http://schemas.microsoft.com/office/drawing/2014/main" id="{D28F2F02-6973-5D41-8E23-5E8BDC3F87C9}"/>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5;p65">
                  <a:extLst>
                    <a:ext uri="{FF2B5EF4-FFF2-40B4-BE49-F238E27FC236}">
                      <a16:creationId xmlns:a16="http://schemas.microsoft.com/office/drawing/2014/main" id="{E9F67077-C2EA-704C-8167-4FB8BD64D479}"/>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组合 6">
              <a:extLst>
                <a:ext uri="{FF2B5EF4-FFF2-40B4-BE49-F238E27FC236}">
                  <a16:creationId xmlns:a16="http://schemas.microsoft.com/office/drawing/2014/main" id="{89ED545D-BB7E-FE49-A100-9D285479F5E5}"/>
                </a:ext>
              </a:extLst>
            </p:cNvPr>
            <p:cNvGrpSpPr/>
            <p:nvPr/>
          </p:nvGrpSpPr>
          <p:grpSpPr>
            <a:xfrm>
              <a:off x="2128595" y="4459457"/>
              <a:ext cx="4880195" cy="461665"/>
              <a:chOff x="2318742" y="2198492"/>
              <a:chExt cx="4880195" cy="461665"/>
            </a:xfrm>
          </p:grpSpPr>
          <p:sp>
            <p:nvSpPr>
              <p:cNvPr id="8" name="文本框 7">
                <a:extLst>
                  <a:ext uri="{FF2B5EF4-FFF2-40B4-BE49-F238E27FC236}">
                    <a16:creationId xmlns:a16="http://schemas.microsoft.com/office/drawing/2014/main" id="{BC34B60B-0A1F-F044-9625-BE3FC650D635}"/>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a:solidFill>
                      <a:schemeClr val="tx1">
                        <a:lumMod val="85000"/>
                        <a:lumOff val="15000"/>
                      </a:schemeClr>
                    </a:solidFill>
                    <a:latin typeface="思源黑体 CN" panose="020B0500000000000000" pitchFamily="34" charset="-122"/>
                    <a:ea typeface="思源黑体 CN" panose="020B0500000000000000" pitchFamily="34" charset="-122"/>
                    <a:cs typeface="+mn-ea"/>
                  </a:rPr>
                  <a:t>实验总结</a:t>
                </a:r>
                <a:endParaRPr lang="en-US" altLang="zh-CN" sz="2400" b="1">
                  <a:solidFill>
                    <a:schemeClr val="tx1">
                      <a:lumMod val="85000"/>
                      <a:lumOff val="15000"/>
                    </a:schemeClr>
                  </a:solidFill>
                  <a:latin typeface="思源黑体 CN" panose="020B0500000000000000" pitchFamily="34" charset="-122"/>
                  <a:ea typeface="思源黑体 CN" panose="020B0500000000000000" pitchFamily="34" charset="-122"/>
                  <a:cs typeface="+mn-ea"/>
                </a:endParaRPr>
              </a:p>
            </p:txBody>
          </p:sp>
          <p:grpSp>
            <p:nvGrpSpPr>
              <p:cNvPr id="9" name="Google Shape;863;p65">
                <a:extLst>
                  <a:ext uri="{FF2B5EF4-FFF2-40B4-BE49-F238E27FC236}">
                    <a16:creationId xmlns:a16="http://schemas.microsoft.com/office/drawing/2014/main" id="{F38C0BAA-CFDB-D748-A75C-B58A47602AFD}"/>
                  </a:ext>
                </a:extLst>
              </p:cNvPr>
              <p:cNvGrpSpPr>
                <a:grpSpLocks noChangeAspect="1"/>
              </p:cNvGrpSpPr>
              <p:nvPr/>
            </p:nvGrpSpPr>
            <p:grpSpPr>
              <a:xfrm>
                <a:off x="2318742" y="2339325"/>
                <a:ext cx="190147" cy="180000"/>
                <a:chOff x="4660325" y="1866850"/>
                <a:chExt cx="68350" cy="58100"/>
              </a:xfrm>
            </p:grpSpPr>
            <p:sp>
              <p:nvSpPr>
                <p:cNvPr id="13" name="Google Shape;864;p65">
                  <a:extLst>
                    <a:ext uri="{FF2B5EF4-FFF2-40B4-BE49-F238E27FC236}">
                      <a16:creationId xmlns:a16="http://schemas.microsoft.com/office/drawing/2014/main" id="{2DF2DC57-E976-E54B-B472-C34703EDEA2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5;p65">
                  <a:extLst>
                    <a:ext uri="{FF2B5EF4-FFF2-40B4-BE49-F238E27FC236}">
                      <a16:creationId xmlns:a16="http://schemas.microsoft.com/office/drawing/2014/main" id="{B96061EC-A1A4-BB4F-9C79-C9641E48ECEA}"/>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63;p65">
                <a:extLst>
                  <a:ext uri="{FF2B5EF4-FFF2-40B4-BE49-F238E27FC236}">
                    <a16:creationId xmlns:a16="http://schemas.microsoft.com/office/drawing/2014/main" id="{3B859807-6762-1143-AA0F-3B1734FA88B5}"/>
                  </a:ext>
                </a:extLst>
              </p:cNvPr>
              <p:cNvGrpSpPr>
                <a:grpSpLocks noChangeAspect="1"/>
              </p:cNvGrpSpPr>
              <p:nvPr/>
            </p:nvGrpSpPr>
            <p:grpSpPr>
              <a:xfrm flipH="1">
                <a:off x="7008790" y="2339325"/>
                <a:ext cx="190147" cy="180000"/>
                <a:chOff x="4660325" y="1866850"/>
                <a:chExt cx="68350" cy="58100"/>
              </a:xfrm>
            </p:grpSpPr>
            <p:sp>
              <p:nvSpPr>
                <p:cNvPr id="11" name="Google Shape;864;p65">
                  <a:extLst>
                    <a:ext uri="{FF2B5EF4-FFF2-40B4-BE49-F238E27FC236}">
                      <a16:creationId xmlns:a16="http://schemas.microsoft.com/office/drawing/2014/main" id="{D6628BE2-B14B-CD46-BC61-3EA27441CB30}"/>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65">
                  <a:extLst>
                    <a:ext uri="{FF2B5EF4-FFF2-40B4-BE49-F238E27FC236}">
                      <a16:creationId xmlns:a16="http://schemas.microsoft.com/office/drawing/2014/main" id="{DA830B97-85BE-9241-96FD-17E0EA060072}"/>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3514836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20</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4721689"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异构</a:t>
            </a:r>
            <a:r>
              <a:rPr lang="en-US" altLang="zh-CN" sz="2800" b="1" spc="200" dirty="0">
                <a:solidFill>
                  <a:schemeClr val="bg1"/>
                </a:solidFill>
                <a:latin typeface="Calibri" panose="020F0502020204030204" pitchFamily="34" charset="0"/>
                <a:ea typeface="微软雅黑" panose="020B0503020204020204" pitchFamily="34" charset="-122"/>
              </a:rPr>
              <a:t>GPU</a:t>
            </a:r>
            <a:r>
              <a:rPr lang="zh-CN" altLang="en-US" sz="2800" b="1" spc="200" dirty="0">
                <a:solidFill>
                  <a:schemeClr val="bg1"/>
                </a:solidFill>
                <a:latin typeface="Calibri" panose="020F0502020204030204" pitchFamily="34" charset="0"/>
                <a:ea typeface="微软雅黑" panose="020B0503020204020204" pitchFamily="34" charset="-122"/>
              </a:rPr>
              <a:t>集群</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4" name="图形 3">
            <a:extLst>
              <a:ext uri="{FF2B5EF4-FFF2-40B4-BE49-F238E27FC236}">
                <a16:creationId xmlns:a16="http://schemas.microsoft.com/office/drawing/2014/main" id="{03DBAEAC-F840-94C4-9D6E-A3602653F6C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218" b="1218"/>
          <a:stretch/>
        </p:blipFill>
        <p:spPr>
          <a:xfrm>
            <a:off x="169471" y="1507665"/>
            <a:ext cx="8802255" cy="3842670"/>
          </a:xfrm>
          <a:prstGeom prst="rect">
            <a:avLst/>
          </a:prstGeom>
        </p:spPr>
      </p:pic>
    </p:spTree>
    <p:extLst>
      <p:ext uri="{BB962C8B-B14F-4D97-AF65-F5344CB8AC3E}">
        <p14:creationId xmlns:p14="http://schemas.microsoft.com/office/powerpoint/2010/main" val="4248544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21</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4721689"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异构</a:t>
            </a:r>
            <a:r>
              <a:rPr lang="en-US" altLang="zh-CN" sz="2800" b="1" spc="200" dirty="0">
                <a:solidFill>
                  <a:schemeClr val="bg1"/>
                </a:solidFill>
                <a:latin typeface="Calibri" panose="020F0502020204030204" pitchFamily="34" charset="0"/>
                <a:ea typeface="微软雅黑" panose="020B0503020204020204" pitchFamily="34" charset="-122"/>
              </a:rPr>
              <a:t>GPU</a:t>
            </a:r>
            <a:r>
              <a:rPr lang="zh-CN" altLang="en-US" sz="2800" b="1" spc="200" dirty="0">
                <a:solidFill>
                  <a:schemeClr val="bg1"/>
                </a:solidFill>
                <a:latin typeface="Calibri" panose="020F0502020204030204" pitchFamily="34" charset="0"/>
                <a:ea typeface="微软雅黑" panose="020B0503020204020204" pitchFamily="34" charset="-122"/>
              </a:rPr>
              <a:t>带来的挑战</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3" name="图片 2">
            <a:extLst>
              <a:ext uri="{FF2B5EF4-FFF2-40B4-BE49-F238E27FC236}">
                <a16:creationId xmlns:a16="http://schemas.microsoft.com/office/drawing/2014/main" id="{B3ED8669-5524-B287-C0B0-22A3E8D272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1924" y="2119169"/>
            <a:ext cx="3990610" cy="2733568"/>
          </a:xfrm>
          <a:prstGeom prst="rect">
            <a:avLst/>
          </a:prstGeom>
        </p:spPr>
      </p:pic>
      <p:pic>
        <p:nvPicPr>
          <p:cNvPr id="10" name="图片 9" descr="图片包含 图形用户界面&#10;&#10;描述已自动生成">
            <a:extLst>
              <a:ext uri="{FF2B5EF4-FFF2-40B4-BE49-F238E27FC236}">
                <a16:creationId xmlns:a16="http://schemas.microsoft.com/office/drawing/2014/main" id="{B2D3813E-7E0C-C42F-77C0-D65A830B8A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4035" y="2229612"/>
            <a:ext cx="4408041" cy="2589189"/>
          </a:xfrm>
          <a:prstGeom prst="rect">
            <a:avLst/>
          </a:prstGeom>
        </p:spPr>
      </p:pic>
    </p:spTree>
    <p:extLst>
      <p:ext uri="{BB962C8B-B14F-4D97-AF65-F5344CB8AC3E}">
        <p14:creationId xmlns:p14="http://schemas.microsoft.com/office/powerpoint/2010/main" val="1435402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01F092-294D-4529-AC3E-BA07023D9093}"/>
              </a:ext>
            </a:extLst>
          </p:cNvPr>
          <p:cNvSpPr>
            <a:spLocks noGrp="1"/>
          </p:cNvSpPr>
          <p:nvPr>
            <p:ph type="sldNum" sz="quarter" idx="12"/>
          </p:nvPr>
        </p:nvSpPr>
        <p:spPr/>
        <p:txBody>
          <a:bodyPr/>
          <a:lstStyle/>
          <a:p>
            <a:fld id="{72A5E12F-523A-4D75-95A2-779F57F5D9E2}" type="slidenum">
              <a:rPr lang="zh-CN" altLang="en-US" smtClean="0"/>
              <a:t>22</a:t>
            </a:fld>
            <a:endParaRPr lang="zh-CN" altLang="en-US"/>
          </a:p>
        </p:txBody>
      </p:sp>
      <p:sp>
        <p:nvSpPr>
          <p:cNvPr id="2" name="标题 1">
            <a:extLst>
              <a:ext uri="{FF2B5EF4-FFF2-40B4-BE49-F238E27FC236}">
                <a16:creationId xmlns:a16="http://schemas.microsoft.com/office/drawing/2014/main" id="{CF012801-8C4A-9541-82BF-7EFE55B1202E}"/>
              </a:ext>
            </a:extLst>
          </p:cNvPr>
          <p:cNvSpPr>
            <a:spLocks noGrp="1"/>
          </p:cNvSpPr>
          <p:nvPr>
            <p:ph type="title"/>
          </p:nvPr>
        </p:nvSpPr>
        <p:spPr/>
        <p:txBody>
          <a:bodyPr/>
          <a:lstStyle/>
          <a:p>
            <a:r>
              <a:rPr lang="zh-CN" altLang="en-US" dirty="0"/>
              <a:t>提纲</a:t>
            </a:r>
          </a:p>
        </p:txBody>
      </p:sp>
      <p:grpSp>
        <p:nvGrpSpPr>
          <p:cNvPr id="7" name="组合 6">
            <a:extLst>
              <a:ext uri="{FF2B5EF4-FFF2-40B4-BE49-F238E27FC236}">
                <a16:creationId xmlns:a16="http://schemas.microsoft.com/office/drawing/2014/main" id="{ACD57894-626F-4A5E-9F8A-3E71EDD07724}"/>
              </a:ext>
            </a:extLst>
          </p:cNvPr>
          <p:cNvGrpSpPr/>
          <p:nvPr/>
        </p:nvGrpSpPr>
        <p:grpSpPr>
          <a:xfrm>
            <a:off x="2122163" y="2312043"/>
            <a:ext cx="6306959" cy="2233913"/>
            <a:chOff x="1549246" y="2295061"/>
            <a:chExt cx="6306959" cy="2233913"/>
          </a:xfrm>
        </p:grpSpPr>
        <p:grpSp>
          <p:nvGrpSpPr>
            <p:cNvPr id="26" name="组合 25">
              <a:extLst>
                <a:ext uri="{FF2B5EF4-FFF2-40B4-BE49-F238E27FC236}">
                  <a16:creationId xmlns:a16="http://schemas.microsoft.com/office/drawing/2014/main" id="{66D6FE42-AEE7-409F-BD38-6AC28BBB12C5}"/>
                </a:ext>
              </a:extLst>
            </p:cNvPr>
            <p:cNvGrpSpPr/>
            <p:nvPr/>
          </p:nvGrpSpPr>
          <p:grpSpPr>
            <a:xfrm>
              <a:off x="1549246" y="3167389"/>
              <a:ext cx="2323652" cy="523220"/>
              <a:chOff x="1104898" y="1549242"/>
              <a:chExt cx="2323652" cy="523220"/>
            </a:xfrm>
          </p:grpSpPr>
          <p:sp>
            <p:nvSpPr>
              <p:cNvPr id="27" name="文本框 26">
                <a:extLst>
                  <a:ext uri="{FF2B5EF4-FFF2-40B4-BE49-F238E27FC236}">
                    <a16:creationId xmlns:a16="http://schemas.microsoft.com/office/drawing/2014/main" id="{070546FE-631B-4E94-B7AB-EF39735194C7}"/>
                  </a:ext>
                </a:extLst>
              </p:cNvPr>
              <p:cNvSpPr txBox="1"/>
              <p:nvPr/>
            </p:nvSpPr>
            <p:spPr>
              <a:xfrm>
                <a:off x="1463657" y="1549242"/>
                <a:ext cx="1964893" cy="523220"/>
              </a:xfrm>
              <a:prstGeom prst="rect">
                <a:avLst/>
              </a:prstGeom>
              <a:noFill/>
            </p:spPr>
            <p:txBody>
              <a:bodyPr wrap="square" rtlCol="0">
                <a:spAutoFit/>
              </a:bodyPr>
              <a:lstStyle/>
              <a:p>
                <a:r>
                  <a:rPr lang="zh-CN" altLang="en-US" sz="2800" b="1" spc="200" dirty="0">
                    <a:latin typeface="微软雅黑" panose="020B0503020204020204" pitchFamily="34" charset="-122"/>
                    <a:ea typeface="微软雅黑" panose="020B0503020204020204" pitchFamily="34" charset="-122"/>
                  </a:rPr>
                  <a:t>研究内容</a:t>
                </a:r>
              </a:p>
            </p:txBody>
          </p:sp>
          <p:grpSp>
            <p:nvGrpSpPr>
              <p:cNvPr id="28" name="Google Shape;1483;p78">
                <a:extLst>
                  <a:ext uri="{FF2B5EF4-FFF2-40B4-BE49-F238E27FC236}">
                    <a16:creationId xmlns:a16="http://schemas.microsoft.com/office/drawing/2014/main" id="{7FAFB9F4-AA02-45F0-89C3-BA9E44F80C8C}"/>
                  </a:ext>
                </a:extLst>
              </p:cNvPr>
              <p:cNvGrpSpPr/>
              <p:nvPr/>
            </p:nvGrpSpPr>
            <p:grpSpPr>
              <a:xfrm>
                <a:off x="1104898" y="1661974"/>
                <a:ext cx="206582" cy="297757"/>
                <a:chOff x="5083925" y="2066350"/>
                <a:chExt cx="28825" cy="41550"/>
              </a:xfrm>
            </p:grpSpPr>
            <p:sp>
              <p:nvSpPr>
                <p:cNvPr id="29" name="Google Shape;1484;p78">
                  <a:extLst>
                    <a:ext uri="{FF2B5EF4-FFF2-40B4-BE49-F238E27FC236}">
                      <a16:creationId xmlns:a16="http://schemas.microsoft.com/office/drawing/2014/main" id="{24ADBC5F-0B51-45CB-B0FF-6E821513F4F5}"/>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85;p78">
                  <a:extLst>
                    <a:ext uri="{FF2B5EF4-FFF2-40B4-BE49-F238E27FC236}">
                      <a16:creationId xmlns:a16="http://schemas.microsoft.com/office/drawing/2014/main" id="{37BBF488-1A16-4059-8F26-4529511C82AE}"/>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 name="文本框 32">
              <a:extLst>
                <a:ext uri="{FF2B5EF4-FFF2-40B4-BE49-F238E27FC236}">
                  <a16:creationId xmlns:a16="http://schemas.microsoft.com/office/drawing/2014/main" id="{35E55FCD-9D03-48E3-AEA1-5A12479574C3}"/>
                </a:ext>
              </a:extLst>
            </p:cNvPr>
            <p:cNvSpPr txBox="1"/>
            <p:nvPr/>
          </p:nvSpPr>
          <p:spPr>
            <a:xfrm>
              <a:off x="4426214" y="2705724"/>
              <a:ext cx="3429991" cy="461665"/>
            </a:xfrm>
            <a:prstGeom prst="rect">
              <a:avLst/>
            </a:prstGeom>
            <a:noFill/>
          </p:spPr>
          <p:txBody>
            <a:bodyPr wrap="square" rtlCol="0">
              <a:spAutoFit/>
            </a:bodyPr>
            <a:lstStyle/>
            <a:p>
              <a:pPr lvl="0"/>
              <a:r>
                <a:rPr kumimoji="1" lang="zh-CN" altLang="en-US" sz="2400" b="1" dirty="0">
                  <a:solidFill>
                    <a:schemeClr val="tx1">
                      <a:lumMod val="75000"/>
                      <a:lumOff val="25000"/>
                    </a:schemeClr>
                  </a:solidFill>
                  <a:ea typeface="微软雅黑" panose="020B0503020204020204" pitchFamily="34" charset="-122"/>
                </a:rPr>
                <a:t>策略选择</a:t>
              </a:r>
              <a:endParaRPr kumimoji="1" lang="zh-CN" altLang="en-US" sz="2400" dirty="0">
                <a:solidFill>
                  <a:schemeClr val="tx1">
                    <a:lumMod val="75000"/>
                    <a:lumOff val="25000"/>
                  </a:schemeClr>
                </a:solidFill>
              </a:endParaRPr>
            </a:p>
          </p:txBody>
        </p:sp>
        <p:cxnSp>
          <p:nvCxnSpPr>
            <p:cNvPr id="5" name="直接连接符 4">
              <a:extLst>
                <a:ext uri="{FF2B5EF4-FFF2-40B4-BE49-F238E27FC236}">
                  <a16:creationId xmlns:a16="http://schemas.microsoft.com/office/drawing/2014/main" id="{E30ADFAD-6C0E-4268-BBCF-EC37DCF5A430}"/>
                </a:ext>
              </a:extLst>
            </p:cNvPr>
            <p:cNvCxnSpPr>
              <a:cxnSpLocks/>
            </p:cNvCxnSpPr>
            <p:nvPr/>
          </p:nvCxnSpPr>
          <p:spPr>
            <a:xfrm>
              <a:off x="4009131" y="2295061"/>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B3514662-43E4-1B11-BCA8-36F5D75B7D1E}"/>
              </a:ext>
            </a:extLst>
          </p:cNvPr>
          <p:cNvSpPr txBox="1"/>
          <p:nvPr/>
        </p:nvSpPr>
        <p:spPr>
          <a:xfrm>
            <a:off x="4999131" y="3673630"/>
            <a:ext cx="3429991" cy="461665"/>
          </a:xfrm>
          <a:prstGeom prst="rect">
            <a:avLst/>
          </a:prstGeom>
          <a:noFill/>
        </p:spPr>
        <p:txBody>
          <a:bodyPr wrap="square" rtlCol="0">
            <a:spAutoFit/>
          </a:bodyPr>
          <a:lstStyle/>
          <a:p>
            <a:pPr lvl="0"/>
            <a:r>
              <a:rPr lang="zh-CN" altLang="en-US" sz="2400" b="1" dirty="0">
                <a:solidFill>
                  <a:schemeClr val="tx1">
                    <a:lumMod val="75000"/>
                    <a:lumOff val="25000"/>
                  </a:schemeClr>
                </a:solidFill>
                <a:ea typeface="微软雅黑" panose="020B0503020204020204" pitchFamily="34" charset="-122"/>
              </a:rPr>
              <a:t>解决思路</a:t>
            </a:r>
            <a:endParaRPr kumimoji="1" lang="zh-CN" altLang="en-US" sz="2400" dirty="0">
              <a:solidFill>
                <a:schemeClr val="tx1">
                  <a:lumMod val="75000"/>
                  <a:lumOff val="25000"/>
                </a:schemeClr>
              </a:solidFill>
            </a:endParaRPr>
          </a:p>
        </p:txBody>
      </p:sp>
    </p:spTree>
    <p:extLst>
      <p:ext uri="{BB962C8B-B14F-4D97-AF65-F5344CB8AC3E}">
        <p14:creationId xmlns:p14="http://schemas.microsoft.com/office/powerpoint/2010/main" val="3378641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23</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45917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异构环境</a:t>
            </a:r>
            <a:r>
              <a:rPr lang="en-US" altLang="zh-CN" sz="2800" b="1" spc="200" dirty="0">
                <a:solidFill>
                  <a:schemeClr val="bg1"/>
                </a:solidFill>
                <a:latin typeface="Calibri" panose="020F0502020204030204" pitchFamily="34" charset="0"/>
                <a:ea typeface="微软雅黑" panose="020B0503020204020204" pitchFamily="34" charset="-122"/>
              </a:rPr>
              <a:t>PS</a:t>
            </a:r>
            <a:r>
              <a:rPr lang="zh-CN" altLang="en-US" sz="2800" b="1" spc="200" dirty="0">
                <a:solidFill>
                  <a:schemeClr val="bg1"/>
                </a:solidFill>
                <a:latin typeface="Calibri" panose="020F0502020204030204" pitchFamily="34" charset="0"/>
                <a:ea typeface="微软雅黑" panose="020B0503020204020204" pitchFamily="34" charset="-122"/>
              </a:rPr>
              <a:t>和</a:t>
            </a:r>
            <a:r>
              <a:rPr lang="en-US" altLang="zh-CN" sz="2800" b="1" spc="200" dirty="0" err="1">
                <a:solidFill>
                  <a:schemeClr val="bg1"/>
                </a:solidFill>
                <a:latin typeface="Calibri" panose="020F0502020204030204" pitchFamily="34" charset="0"/>
                <a:ea typeface="微软雅黑" panose="020B0503020204020204" pitchFamily="34" charset="-122"/>
              </a:rPr>
              <a:t>AllReduce</a:t>
            </a:r>
            <a:r>
              <a:rPr lang="zh-CN" altLang="en-US" sz="2800" b="1" spc="200" dirty="0">
                <a:solidFill>
                  <a:schemeClr val="bg1"/>
                </a:solidFill>
                <a:latin typeface="Calibri" panose="020F0502020204030204" pitchFamily="34" charset="0"/>
                <a:ea typeface="微软雅黑" panose="020B0503020204020204" pitchFamily="34" charset="-122"/>
              </a:rPr>
              <a:t>的选择</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9EDC0B88-1417-4F47-A212-2A3045DEE811}"/>
              </a:ext>
            </a:extLst>
          </p:cNvPr>
          <p:cNvSpPr/>
          <p:nvPr/>
        </p:nvSpPr>
        <p:spPr>
          <a:xfrm>
            <a:off x="428280" y="4595769"/>
            <a:ext cx="6153675" cy="1218026"/>
          </a:xfrm>
          <a:prstGeom prst="rect">
            <a:avLst/>
          </a:prstGeom>
        </p:spPr>
        <p:txBody>
          <a:bodyPr wrap="square">
            <a:spAutoFit/>
          </a:bodyPr>
          <a:lstStyle/>
          <a:p>
            <a:pPr>
              <a:lnSpc>
                <a:spcPct val="125000"/>
              </a:lnSpc>
            </a:pPr>
            <a:r>
              <a:rPr lang="zh-CN" altLang="en-US" sz="2000" b="1" i="0" dirty="0">
                <a:solidFill>
                  <a:srgbClr val="121212"/>
                </a:solidFill>
                <a:effectLst/>
                <a:latin typeface="-apple-system"/>
              </a:rPr>
              <a:t>异构</a:t>
            </a:r>
            <a:r>
              <a:rPr lang="en-US" altLang="zh-CN" sz="2000" b="1" i="0" dirty="0">
                <a:solidFill>
                  <a:srgbClr val="121212"/>
                </a:solidFill>
                <a:effectLst/>
                <a:latin typeface="-apple-system"/>
              </a:rPr>
              <a:t>GPU</a:t>
            </a:r>
            <a:r>
              <a:rPr lang="zh-CN" altLang="en-US" sz="2000" b="1" i="0" dirty="0">
                <a:solidFill>
                  <a:srgbClr val="121212"/>
                </a:solidFill>
                <a:effectLst/>
                <a:latin typeface="-apple-system"/>
              </a:rPr>
              <a:t>环境</a:t>
            </a:r>
            <a:r>
              <a:rPr lang="en-US" altLang="zh-CN" sz="2000" b="1" i="0" dirty="0" err="1">
                <a:solidFill>
                  <a:srgbClr val="121212"/>
                </a:solidFill>
                <a:effectLst/>
                <a:latin typeface="-apple-system"/>
              </a:rPr>
              <a:t>AllReduce</a:t>
            </a:r>
            <a:r>
              <a:rPr lang="zh-CN" altLang="en-US" sz="2000" b="1" i="0" dirty="0">
                <a:solidFill>
                  <a:srgbClr val="121212"/>
                </a:solidFill>
                <a:effectLst/>
                <a:latin typeface="-apple-system"/>
              </a:rPr>
              <a:t>不一定是最优</a:t>
            </a:r>
            <a:endParaRPr lang="en-US" altLang="zh-CN" sz="2000" b="1" dirty="0"/>
          </a:p>
          <a:p>
            <a:pPr marL="342900" indent="-342900">
              <a:lnSpc>
                <a:spcPct val="125000"/>
              </a:lnSpc>
              <a:buFont typeface="Arial" panose="020B0604020202020204" pitchFamily="34" charset="0"/>
              <a:buChar char="•"/>
            </a:pPr>
            <a:r>
              <a:rPr lang="zh-CN" altLang="en-US" sz="2000" dirty="0"/>
              <a:t>同构环境计算通信高度重叠</a:t>
            </a:r>
            <a:endParaRPr lang="en-US" altLang="zh-CN" sz="2000" dirty="0"/>
          </a:p>
          <a:p>
            <a:pPr marL="342900" indent="-342900">
              <a:lnSpc>
                <a:spcPct val="125000"/>
              </a:lnSpc>
              <a:buFont typeface="Arial" panose="020B0604020202020204" pitchFamily="34" charset="0"/>
              <a:buChar char="•"/>
            </a:pPr>
            <a:r>
              <a:rPr lang="zh-CN" altLang="en-US" sz="2000" dirty="0"/>
              <a:t>异构环境存在掉队现象</a:t>
            </a:r>
            <a:endParaRPr lang="en-US" altLang="zh-CN" sz="2000" dirty="0"/>
          </a:p>
        </p:txBody>
      </p:sp>
      <p:pic>
        <p:nvPicPr>
          <p:cNvPr id="4" name="图片 3">
            <a:extLst>
              <a:ext uri="{FF2B5EF4-FFF2-40B4-BE49-F238E27FC236}">
                <a16:creationId xmlns:a16="http://schemas.microsoft.com/office/drawing/2014/main" id="{BB49451F-3B09-817C-83D9-6C27511F9A49}"/>
              </a:ext>
            </a:extLst>
          </p:cNvPr>
          <p:cNvPicPr>
            <a:picLocks noChangeAspect="1"/>
          </p:cNvPicPr>
          <p:nvPr/>
        </p:nvPicPr>
        <p:blipFill>
          <a:blip r:embed="rId3"/>
          <a:stretch>
            <a:fillRect/>
          </a:stretch>
        </p:blipFill>
        <p:spPr>
          <a:xfrm>
            <a:off x="271094" y="1359801"/>
            <a:ext cx="8601811" cy="2598820"/>
          </a:xfrm>
          <a:prstGeom prst="rect">
            <a:avLst/>
          </a:prstGeom>
        </p:spPr>
      </p:pic>
    </p:spTree>
    <p:extLst>
      <p:ext uri="{BB962C8B-B14F-4D97-AF65-F5344CB8AC3E}">
        <p14:creationId xmlns:p14="http://schemas.microsoft.com/office/powerpoint/2010/main" val="1649967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24</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45917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异构环境</a:t>
            </a:r>
            <a:r>
              <a:rPr lang="en-US" altLang="zh-CN" sz="2800" b="1" spc="200" dirty="0">
                <a:solidFill>
                  <a:schemeClr val="bg1"/>
                </a:solidFill>
                <a:latin typeface="Calibri" panose="020F0502020204030204" pitchFamily="34" charset="0"/>
                <a:ea typeface="微软雅黑" panose="020B0503020204020204" pitchFamily="34" charset="-122"/>
              </a:rPr>
              <a:t>PS</a:t>
            </a:r>
            <a:r>
              <a:rPr lang="zh-CN" altLang="en-US" sz="2800" b="1" spc="200" dirty="0">
                <a:solidFill>
                  <a:schemeClr val="bg1"/>
                </a:solidFill>
                <a:latin typeface="Calibri" panose="020F0502020204030204" pitchFamily="34" charset="0"/>
                <a:ea typeface="微软雅黑" panose="020B0503020204020204" pitchFamily="34" charset="-122"/>
              </a:rPr>
              <a:t>和</a:t>
            </a:r>
            <a:r>
              <a:rPr lang="en-US" altLang="zh-CN" sz="2800" b="1" spc="200" dirty="0" err="1">
                <a:solidFill>
                  <a:schemeClr val="bg1"/>
                </a:solidFill>
                <a:latin typeface="Calibri" panose="020F0502020204030204" pitchFamily="34" charset="0"/>
                <a:ea typeface="微软雅黑" panose="020B0503020204020204" pitchFamily="34" charset="-122"/>
              </a:rPr>
              <a:t>AllReduce</a:t>
            </a:r>
            <a:r>
              <a:rPr lang="zh-CN" altLang="en-US" sz="2800" b="1" spc="200" dirty="0">
                <a:solidFill>
                  <a:schemeClr val="bg1"/>
                </a:solidFill>
                <a:latin typeface="Calibri" panose="020F0502020204030204" pitchFamily="34" charset="0"/>
                <a:ea typeface="微软雅黑" panose="020B0503020204020204" pitchFamily="34" charset="-122"/>
              </a:rPr>
              <a:t>的选择</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17" name="图片 16" descr="图表, 条形图&#10;&#10;描述已自动生成">
            <a:extLst>
              <a:ext uri="{FF2B5EF4-FFF2-40B4-BE49-F238E27FC236}">
                <a16:creationId xmlns:a16="http://schemas.microsoft.com/office/drawing/2014/main" id="{DECBA08F-4E88-AC04-3F26-B17A8E3E0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162" y="1743075"/>
            <a:ext cx="7305675" cy="3371850"/>
          </a:xfrm>
          <a:prstGeom prst="rect">
            <a:avLst/>
          </a:prstGeom>
        </p:spPr>
      </p:pic>
      <p:pic>
        <p:nvPicPr>
          <p:cNvPr id="19" name="图片 18" descr="图形用户界面, 图表&#10;&#10;描述已自动生成">
            <a:extLst>
              <a:ext uri="{FF2B5EF4-FFF2-40B4-BE49-F238E27FC236}">
                <a16:creationId xmlns:a16="http://schemas.microsoft.com/office/drawing/2014/main" id="{EFC77122-9029-AD66-3EEE-89174EC7D3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5533" y="722654"/>
            <a:ext cx="6560722" cy="5634020"/>
          </a:xfrm>
          <a:prstGeom prst="rect">
            <a:avLst/>
          </a:prstGeom>
        </p:spPr>
      </p:pic>
    </p:spTree>
    <p:extLst>
      <p:ext uri="{BB962C8B-B14F-4D97-AF65-F5344CB8AC3E}">
        <p14:creationId xmlns:p14="http://schemas.microsoft.com/office/powerpoint/2010/main" val="346353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图形用户界面&#10;&#10;描述已自动生成">
            <a:extLst>
              <a:ext uri="{FF2B5EF4-FFF2-40B4-BE49-F238E27FC236}">
                <a16:creationId xmlns:a16="http://schemas.microsoft.com/office/drawing/2014/main" id="{B096C26A-5D02-F48B-DBC8-65DBD7A87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5474" y="1106663"/>
            <a:ext cx="4408041" cy="2589189"/>
          </a:xfrm>
          <a:prstGeom prst="rect">
            <a:avLst/>
          </a:prstGeom>
        </p:spPr>
      </p:pic>
      <p:pic>
        <p:nvPicPr>
          <p:cNvPr id="6" name="图片 5" descr="图形用户界面&#10;&#10;描述已自动生成">
            <a:extLst>
              <a:ext uri="{FF2B5EF4-FFF2-40B4-BE49-F238E27FC236}">
                <a16:creationId xmlns:a16="http://schemas.microsoft.com/office/drawing/2014/main" id="{7F93D179-676E-DB90-51FA-979A910D1F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5474" y="3580313"/>
            <a:ext cx="5211916" cy="2558191"/>
          </a:xfrm>
          <a:prstGeom prst="rect">
            <a:avLst/>
          </a:prstGeom>
        </p:spPr>
      </p:pic>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25</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45917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模型副本复制</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8" name="图片 7" descr="图形用户界面&#10;&#10;中度可信度描述已自动生成">
            <a:extLst>
              <a:ext uri="{FF2B5EF4-FFF2-40B4-BE49-F238E27FC236}">
                <a16:creationId xmlns:a16="http://schemas.microsoft.com/office/drawing/2014/main" id="{A6792DFD-42DE-6B45-EE91-2EA999BCF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5473" y="1106663"/>
            <a:ext cx="4408041" cy="2595489"/>
          </a:xfrm>
          <a:prstGeom prst="rect">
            <a:avLst/>
          </a:prstGeom>
        </p:spPr>
      </p:pic>
      <p:pic>
        <p:nvPicPr>
          <p:cNvPr id="12" name="图片 11" descr="图形用户界面&#10;&#10;描述已自动生成">
            <a:extLst>
              <a:ext uri="{FF2B5EF4-FFF2-40B4-BE49-F238E27FC236}">
                <a16:creationId xmlns:a16="http://schemas.microsoft.com/office/drawing/2014/main" id="{0C4AD62F-8536-9230-7B89-FCC236400D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5473" y="3580313"/>
            <a:ext cx="4408041" cy="2584764"/>
          </a:xfrm>
          <a:prstGeom prst="rect">
            <a:avLst/>
          </a:prstGeom>
        </p:spPr>
      </p:pic>
    </p:spTree>
    <p:extLst>
      <p:ext uri="{BB962C8B-B14F-4D97-AF65-F5344CB8AC3E}">
        <p14:creationId xmlns:p14="http://schemas.microsoft.com/office/powerpoint/2010/main" val="294703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26</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45917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混合模型并行</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9EDC0B88-1417-4F47-A212-2A3045DEE811}"/>
              </a:ext>
            </a:extLst>
          </p:cNvPr>
          <p:cNvSpPr/>
          <p:nvPr/>
        </p:nvSpPr>
        <p:spPr>
          <a:xfrm>
            <a:off x="428280" y="4595769"/>
            <a:ext cx="6469825" cy="1601336"/>
          </a:xfrm>
          <a:prstGeom prst="rect">
            <a:avLst/>
          </a:prstGeom>
        </p:spPr>
        <p:txBody>
          <a:bodyPr wrap="square">
            <a:spAutoFit/>
          </a:bodyPr>
          <a:lstStyle/>
          <a:p>
            <a:pPr>
              <a:lnSpc>
                <a:spcPct val="125000"/>
              </a:lnSpc>
            </a:pPr>
            <a:r>
              <a:rPr lang="zh-CN" altLang="en-US" sz="2000" b="1" i="0" dirty="0">
                <a:solidFill>
                  <a:srgbClr val="121212"/>
                </a:solidFill>
                <a:effectLst/>
                <a:latin typeface="-apple-system"/>
              </a:rPr>
              <a:t>使用</a:t>
            </a:r>
            <a:r>
              <a:rPr lang="zh-CN" altLang="en-US" sz="2000" b="1" dirty="0">
                <a:solidFill>
                  <a:srgbClr val="121212"/>
                </a:solidFill>
                <a:latin typeface="-apple-system"/>
              </a:rPr>
              <a:t>模型</a:t>
            </a:r>
            <a:r>
              <a:rPr lang="zh-CN" altLang="en-US" sz="2000" b="1" i="0" dirty="0">
                <a:solidFill>
                  <a:srgbClr val="121212"/>
                </a:solidFill>
                <a:effectLst/>
                <a:latin typeface="-apple-system"/>
              </a:rPr>
              <a:t>消除部分梯度通信</a:t>
            </a:r>
            <a:endParaRPr lang="en-US" altLang="zh-CN" sz="2000" b="1" dirty="0"/>
          </a:p>
          <a:p>
            <a:pPr marL="342900" indent="-342900">
              <a:lnSpc>
                <a:spcPct val="125000"/>
              </a:lnSpc>
              <a:buFont typeface="Arial" panose="020B0604020202020204" pitchFamily="34" charset="0"/>
              <a:buChar char="•"/>
            </a:pPr>
            <a:r>
              <a:rPr lang="zh-CN" altLang="en-US" sz="2000" dirty="0"/>
              <a:t>操作放在没有复制的单一设备上，使用</a:t>
            </a:r>
            <a:r>
              <a:rPr lang="en-US" altLang="zh-CN" sz="2000" dirty="0" err="1"/>
              <a:t>AllReduce</a:t>
            </a:r>
            <a:r>
              <a:rPr lang="zh-CN" altLang="en-US" sz="2000" dirty="0"/>
              <a:t>通信</a:t>
            </a:r>
            <a:endParaRPr lang="en-US" altLang="zh-CN" sz="2000" dirty="0"/>
          </a:p>
          <a:p>
            <a:pPr marL="342900" indent="-342900">
              <a:lnSpc>
                <a:spcPct val="125000"/>
              </a:lnSpc>
              <a:buFont typeface="Arial" panose="020B0604020202020204" pitchFamily="34" charset="0"/>
              <a:buChar char="•"/>
            </a:pPr>
            <a:r>
              <a:rPr lang="zh-CN" altLang="en-US" sz="2000" dirty="0"/>
              <a:t>操作的参数只在</a:t>
            </a:r>
            <a:r>
              <a:rPr lang="en-US" altLang="zh-CN" sz="2000" dirty="0"/>
              <a:t>GPU1</a:t>
            </a:r>
            <a:r>
              <a:rPr lang="zh-CN" altLang="en-US" sz="2000" dirty="0"/>
              <a:t>上维护，不需要从其他设备上进行梯度聚合</a:t>
            </a:r>
            <a:endParaRPr lang="en-US" altLang="zh-CN" sz="2000" dirty="0"/>
          </a:p>
        </p:txBody>
      </p:sp>
      <p:pic>
        <p:nvPicPr>
          <p:cNvPr id="5" name="图片 4" descr="图表&#10;&#10;描述已自动生成">
            <a:extLst>
              <a:ext uri="{FF2B5EF4-FFF2-40B4-BE49-F238E27FC236}">
                <a16:creationId xmlns:a16="http://schemas.microsoft.com/office/drawing/2014/main" id="{09BEE947-C2AD-BC6F-C49F-5978E5E2F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 y="1044205"/>
            <a:ext cx="7200900" cy="3276600"/>
          </a:xfrm>
          <a:prstGeom prst="rect">
            <a:avLst/>
          </a:prstGeom>
        </p:spPr>
      </p:pic>
    </p:spTree>
    <p:extLst>
      <p:ext uri="{BB962C8B-B14F-4D97-AF65-F5344CB8AC3E}">
        <p14:creationId xmlns:p14="http://schemas.microsoft.com/office/powerpoint/2010/main" val="3077304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27</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45917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整体流程</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9EDC0B88-1417-4F47-A212-2A3045DEE811}"/>
              </a:ext>
            </a:extLst>
          </p:cNvPr>
          <p:cNvSpPr/>
          <p:nvPr/>
        </p:nvSpPr>
        <p:spPr>
          <a:xfrm>
            <a:off x="725059" y="4827108"/>
            <a:ext cx="6469825" cy="831894"/>
          </a:xfrm>
          <a:prstGeom prst="rect">
            <a:avLst/>
          </a:prstGeom>
        </p:spPr>
        <p:txBody>
          <a:bodyPr wrap="square">
            <a:spAutoFit/>
          </a:bodyPr>
          <a:lstStyle/>
          <a:p>
            <a:pPr marL="342900" indent="-342900">
              <a:lnSpc>
                <a:spcPct val="125000"/>
              </a:lnSpc>
              <a:buFont typeface="Arial" panose="020B0604020202020204" pitchFamily="34" charset="0"/>
              <a:buChar char="•"/>
            </a:pPr>
            <a:r>
              <a:rPr lang="zh-CN" altLang="en-US" sz="2000" dirty="0"/>
              <a:t>输入：模型操作</a:t>
            </a:r>
            <a:r>
              <a:rPr lang="en-US" altLang="zh-CN" sz="2000" dirty="0"/>
              <a:t>DAG</a:t>
            </a:r>
            <a:r>
              <a:rPr lang="zh-CN" altLang="en-US" sz="2000" dirty="0"/>
              <a:t>图</a:t>
            </a:r>
            <a:endParaRPr lang="en-US" altLang="zh-CN" sz="2000" dirty="0"/>
          </a:p>
          <a:p>
            <a:pPr marL="342900" indent="-342900">
              <a:lnSpc>
                <a:spcPct val="125000"/>
              </a:lnSpc>
              <a:buFont typeface="Arial" panose="020B0604020202020204" pitchFamily="34" charset="0"/>
              <a:buChar char="•"/>
            </a:pPr>
            <a:r>
              <a:rPr lang="zh-CN" altLang="en-US" sz="2000" dirty="0"/>
              <a:t>输出：每台机器的策略</a:t>
            </a:r>
            <a:endParaRPr lang="en-US" altLang="zh-CN" sz="2000" dirty="0"/>
          </a:p>
        </p:txBody>
      </p:sp>
      <p:pic>
        <p:nvPicPr>
          <p:cNvPr id="4" name="图片 3" descr="图示&#10;&#10;描述已自动生成">
            <a:extLst>
              <a:ext uri="{FF2B5EF4-FFF2-40B4-BE49-F238E27FC236}">
                <a16:creationId xmlns:a16="http://schemas.microsoft.com/office/drawing/2014/main" id="{E5B1E165-6FA5-17E6-0780-65A4AB8BF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52" y="1621482"/>
            <a:ext cx="8791074" cy="2457596"/>
          </a:xfrm>
          <a:prstGeom prst="rect">
            <a:avLst/>
          </a:prstGeom>
        </p:spPr>
      </p:pic>
    </p:spTree>
    <p:extLst>
      <p:ext uri="{BB962C8B-B14F-4D97-AF65-F5344CB8AC3E}">
        <p14:creationId xmlns:p14="http://schemas.microsoft.com/office/powerpoint/2010/main" val="962611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28</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4721689"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计算图</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8" name="图片 7" descr="图片包含 游戏机, 钟表, 画&#10;&#10;描述已自动生成">
            <a:extLst>
              <a:ext uri="{FF2B5EF4-FFF2-40B4-BE49-F238E27FC236}">
                <a16:creationId xmlns:a16="http://schemas.microsoft.com/office/drawing/2014/main" id="{A72C9460-49AD-461A-A61E-D6ED42527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054" y="972130"/>
            <a:ext cx="2762672" cy="4934849"/>
          </a:xfrm>
          <a:prstGeom prst="rect">
            <a:avLst/>
          </a:prstGeom>
        </p:spPr>
      </p:pic>
      <p:sp>
        <p:nvSpPr>
          <p:cNvPr id="10" name="矩形 9">
            <a:extLst>
              <a:ext uri="{FF2B5EF4-FFF2-40B4-BE49-F238E27FC236}">
                <a16:creationId xmlns:a16="http://schemas.microsoft.com/office/drawing/2014/main" id="{9EDC0B88-1417-4F47-A212-2A3045DEE811}"/>
              </a:ext>
            </a:extLst>
          </p:cNvPr>
          <p:cNvSpPr/>
          <p:nvPr/>
        </p:nvSpPr>
        <p:spPr>
          <a:xfrm>
            <a:off x="428280" y="4595769"/>
            <a:ext cx="6153675" cy="1601336"/>
          </a:xfrm>
          <a:prstGeom prst="rect">
            <a:avLst/>
          </a:prstGeom>
        </p:spPr>
        <p:txBody>
          <a:bodyPr wrap="square">
            <a:spAutoFit/>
          </a:bodyPr>
          <a:lstStyle/>
          <a:p>
            <a:pPr>
              <a:lnSpc>
                <a:spcPct val="125000"/>
              </a:lnSpc>
            </a:pPr>
            <a:r>
              <a:rPr lang="zh-CN" altLang="en-US" sz="2000" b="1" i="0" dirty="0">
                <a:solidFill>
                  <a:srgbClr val="121212"/>
                </a:solidFill>
                <a:effectLst/>
                <a:latin typeface="-apple-system"/>
              </a:rPr>
              <a:t>计算图，即用图的方式来表示计算过程</a:t>
            </a:r>
            <a:endParaRPr lang="en-US" altLang="zh-CN" sz="2000" b="1" dirty="0"/>
          </a:p>
          <a:p>
            <a:pPr marL="342900" indent="-342900">
              <a:lnSpc>
                <a:spcPct val="125000"/>
              </a:lnSpc>
              <a:buFont typeface="Arial" panose="020B0604020202020204" pitchFamily="34" charset="0"/>
              <a:buChar char="•"/>
            </a:pPr>
            <a:r>
              <a:rPr lang="zh-CN" altLang="en-US" sz="2000" dirty="0"/>
              <a:t>在常用深度学习框架中，底层结构都是由</a:t>
            </a:r>
            <a:r>
              <a:rPr lang="en-US" altLang="zh-CN" sz="2000" dirty="0"/>
              <a:t>tensor</a:t>
            </a:r>
            <a:r>
              <a:rPr lang="zh-CN" altLang="en-US" sz="2000" dirty="0"/>
              <a:t>组成的计算图（有向无环图</a:t>
            </a:r>
            <a:r>
              <a:rPr lang="en-US" altLang="zh-CN" sz="2000" dirty="0"/>
              <a:t>DAG</a:t>
            </a:r>
            <a:r>
              <a:rPr lang="zh-CN" altLang="en-US" sz="2000" dirty="0"/>
              <a:t>）</a:t>
            </a:r>
            <a:endParaRPr lang="en-US" altLang="zh-CN" sz="2000" dirty="0"/>
          </a:p>
          <a:p>
            <a:pPr marL="342900" indent="-342900">
              <a:lnSpc>
                <a:spcPct val="125000"/>
              </a:lnSpc>
              <a:buFont typeface="Arial" panose="020B0604020202020204" pitchFamily="34" charset="0"/>
              <a:buChar char="•"/>
            </a:pPr>
            <a:r>
              <a:rPr lang="zh-CN" altLang="en-US" sz="2000" i="0" dirty="0">
                <a:solidFill>
                  <a:srgbClr val="121212"/>
                </a:solidFill>
                <a:effectLst/>
                <a:latin typeface="-apple-system"/>
              </a:rPr>
              <a:t>计算沿着计算图路径进行</a:t>
            </a:r>
            <a:endParaRPr lang="en-US" altLang="zh-CN" sz="2000" dirty="0">
              <a:solidFill>
                <a:srgbClr val="FF0000"/>
              </a:solidFill>
            </a:endParaRPr>
          </a:p>
        </p:txBody>
      </p:sp>
      <p:pic>
        <p:nvPicPr>
          <p:cNvPr id="6" name="图片 5">
            <a:extLst>
              <a:ext uri="{FF2B5EF4-FFF2-40B4-BE49-F238E27FC236}">
                <a16:creationId xmlns:a16="http://schemas.microsoft.com/office/drawing/2014/main" id="{256DB3B4-D05E-4F2A-A355-ADAB0120E5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5014" y="1896410"/>
            <a:ext cx="6187566" cy="2326271"/>
          </a:xfrm>
          <a:prstGeom prst="rect">
            <a:avLst/>
          </a:prstGeom>
        </p:spPr>
      </p:pic>
    </p:spTree>
    <p:extLst>
      <p:ext uri="{BB962C8B-B14F-4D97-AF65-F5344CB8AC3E}">
        <p14:creationId xmlns:p14="http://schemas.microsoft.com/office/powerpoint/2010/main" val="3914657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29</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4721689"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神经网络计算图</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6" name="图片 5">
            <a:extLst>
              <a:ext uri="{FF2B5EF4-FFF2-40B4-BE49-F238E27FC236}">
                <a16:creationId xmlns:a16="http://schemas.microsoft.com/office/drawing/2014/main" id="{256DB3B4-D05E-4F2A-A355-ADAB0120E5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49969" y="826735"/>
            <a:ext cx="3768491" cy="1773997"/>
          </a:xfrm>
          <a:prstGeom prst="rect">
            <a:avLst/>
          </a:prstGeom>
        </p:spPr>
      </p:pic>
      <p:pic>
        <p:nvPicPr>
          <p:cNvPr id="4" name="图片 3" descr="背景图案&#10;&#10;描述已自动生成">
            <a:extLst>
              <a:ext uri="{FF2B5EF4-FFF2-40B4-BE49-F238E27FC236}">
                <a16:creationId xmlns:a16="http://schemas.microsoft.com/office/drawing/2014/main" id="{92CD768D-A957-4E00-B19A-09D7C50644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4227" y="1571829"/>
            <a:ext cx="6116421" cy="3989874"/>
          </a:xfrm>
          <a:prstGeom prst="rect">
            <a:avLst/>
          </a:prstGeom>
        </p:spPr>
      </p:pic>
    </p:spTree>
    <p:extLst>
      <p:ext uri="{BB962C8B-B14F-4D97-AF65-F5344CB8AC3E}">
        <p14:creationId xmlns:p14="http://schemas.microsoft.com/office/powerpoint/2010/main" val="1974081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01F092-294D-4529-AC3E-BA07023D9093}"/>
              </a:ext>
            </a:extLst>
          </p:cNvPr>
          <p:cNvSpPr>
            <a:spLocks noGrp="1"/>
          </p:cNvSpPr>
          <p:nvPr>
            <p:ph type="sldNum" sz="quarter" idx="12"/>
          </p:nvPr>
        </p:nvSpPr>
        <p:spPr/>
        <p:txBody>
          <a:bodyPr/>
          <a:lstStyle/>
          <a:p>
            <a:fld id="{72A5E12F-523A-4D75-95A2-779F57F5D9E2}" type="slidenum">
              <a:rPr lang="zh-CN" altLang="en-US" smtClean="0"/>
              <a:t>3</a:t>
            </a:fld>
            <a:endParaRPr lang="zh-CN" altLang="en-US"/>
          </a:p>
        </p:txBody>
      </p:sp>
      <p:sp>
        <p:nvSpPr>
          <p:cNvPr id="2" name="标题 1">
            <a:extLst>
              <a:ext uri="{FF2B5EF4-FFF2-40B4-BE49-F238E27FC236}">
                <a16:creationId xmlns:a16="http://schemas.microsoft.com/office/drawing/2014/main" id="{CF012801-8C4A-9541-82BF-7EFE55B1202E}"/>
              </a:ext>
            </a:extLst>
          </p:cNvPr>
          <p:cNvSpPr>
            <a:spLocks noGrp="1"/>
          </p:cNvSpPr>
          <p:nvPr>
            <p:ph type="title"/>
          </p:nvPr>
        </p:nvSpPr>
        <p:spPr/>
        <p:txBody>
          <a:bodyPr/>
          <a:lstStyle/>
          <a:p>
            <a:r>
              <a:rPr lang="zh-CN" altLang="en-US" dirty="0"/>
              <a:t>提纲</a:t>
            </a:r>
          </a:p>
        </p:txBody>
      </p:sp>
      <p:grpSp>
        <p:nvGrpSpPr>
          <p:cNvPr id="7" name="组合 6">
            <a:extLst>
              <a:ext uri="{FF2B5EF4-FFF2-40B4-BE49-F238E27FC236}">
                <a16:creationId xmlns:a16="http://schemas.microsoft.com/office/drawing/2014/main" id="{ACD57894-626F-4A5E-9F8A-3E71EDD07724}"/>
              </a:ext>
            </a:extLst>
          </p:cNvPr>
          <p:cNvGrpSpPr/>
          <p:nvPr/>
        </p:nvGrpSpPr>
        <p:grpSpPr>
          <a:xfrm>
            <a:off x="2122163" y="2312043"/>
            <a:ext cx="6306959" cy="2233913"/>
            <a:chOff x="1549246" y="2295061"/>
            <a:chExt cx="6306959" cy="2233913"/>
          </a:xfrm>
        </p:grpSpPr>
        <p:grpSp>
          <p:nvGrpSpPr>
            <p:cNvPr id="26" name="组合 25">
              <a:extLst>
                <a:ext uri="{FF2B5EF4-FFF2-40B4-BE49-F238E27FC236}">
                  <a16:creationId xmlns:a16="http://schemas.microsoft.com/office/drawing/2014/main" id="{66D6FE42-AEE7-409F-BD38-6AC28BBB12C5}"/>
                </a:ext>
              </a:extLst>
            </p:cNvPr>
            <p:cNvGrpSpPr/>
            <p:nvPr/>
          </p:nvGrpSpPr>
          <p:grpSpPr>
            <a:xfrm>
              <a:off x="1549246" y="3167389"/>
              <a:ext cx="2323652" cy="523220"/>
              <a:chOff x="1104898" y="1549242"/>
              <a:chExt cx="2323652" cy="523220"/>
            </a:xfrm>
          </p:grpSpPr>
          <p:sp>
            <p:nvSpPr>
              <p:cNvPr id="27" name="文本框 26">
                <a:extLst>
                  <a:ext uri="{FF2B5EF4-FFF2-40B4-BE49-F238E27FC236}">
                    <a16:creationId xmlns:a16="http://schemas.microsoft.com/office/drawing/2014/main" id="{070546FE-631B-4E94-B7AB-EF39735194C7}"/>
                  </a:ext>
                </a:extLst>
              </p:cNvPr>
              <p:cNvSpPr txBox="1"/>
              <p:nvPr/>
            </p:nvSpPr>
            <p:spPr>
              <a:xfrm>
                <a:off x="1463657" y="1549242"/>
                <a:ext cx="1964893" cy="523220"/>
              </a:xfrm>
              <a:prstGeom prst="rect">
                <a:avLst/>
              </a:prstGeom>
              <a:noFill/>
            </p:spPr>
            <p:txBody>
              <a:bodyPr wrap="square" rtlCol="0">
                <a:spAutoFit/>
              </a:bodyPr>
              <a:lstStyle/>
              <a:p>
                <a:r>
                  <a:rPr lang="zh-CN" altLang="en-US" sz="2800" b="1" spc="200" dirty="0">
                    <a:latin typeface="微软雅黑" panose="020B0503020204020204" pitchFamily="34" charset="-122"/>
                    <a:ea typeface="微软雅黑" panose="020B0503020204020204" pitchFamily="34" charset="-122"/>
                  </a:rPr>
                  <a:t>研究背景</a:t>
                </a:r>
              </a:p>
            </p:txBody>
          </p:sp>
          <p:grpSp>
            <p:nvGrpSpPr>
              <p:cNvPr id="28" name="Google Shape;1483;p78">
                <a:extLst>
                  <a:ext uri="{FF2B5EF4-FFF2-40B4-BE49-F238E27FC236}">
                    <a16:creationId xmlns:a16="http://schemas.microsoft.com/office/drawing/2014/main" id="{7FAFB9F4-AA02-45F0-89C3-BA9E44F80C8C}"/>
                  </a:ext>
                </a:extLst>
              </p:cNvPr>
              <p:cNvGrpSpPr/>
              <p:nvPr/>
            </p:nvGrpSpPr>
            <p:grpSpPr>
              <a:xfrm>
                <a:off x="1104898" y="1661974"/>
                <a:ext cx="206582" cy="297757"/>
                <a:chOff x="5083925" y="2066350"/>
                <a:chExt cx="28825" cy="41550"/>
              </a:xfrm>
            </p:grpSpPr>
            <p:sp>
              <p:nvSpPr>
                <p:cNvPr id="29" name="Google Shape;1484;p78">
                  <a:extLst>
                    <a:ext uri="{FF2B5EF4-FFF2-40B4-BE49-F238E27FC236}">
                      <a16:creationId xmlns:a16="http://schemas.microsoft.com/office/drawing/2014/main" id="{24ADBC5F-0B51-45CB-B0FF-6E821513F4F5}"/>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85;p78">
                  <a:extLst>
                    <a:ext uri="{FF2B5EF4-FFF2-40B4-BE49-F238E27FC236}">
                      <a16:creationId xmlns:a16="http://schemas.microsoft.com/office/drawing/2014/main" id="{37BBF488-1A16-4059-8F26-4529511C82AE}"/>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 name="文本框 31">
              <a:extLst>
                <a:ext uri="{FF2B5EF4-FFF2-40B4-BE49-F238E27FC236}">
                  <a16:creationId xmlns:a16="http://schemas.microsoft.com/office/drawing/2014/main" id="{5E02492D-66B2-4D59-9B1D-A1740FF47339}"/>
                </a:ext>
              </a:extLst>
            </p:cNvPr>
            <p:cNvSpPr txBox="1"/>
            <p:nvPr/>
          </p:nvSpPr>
          <p:spPr>
            <a:xfrm>
              <a:off x="4426214" y="3690609"/>
              <a:ext cx="2917654"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挑战与动机</a:t>
              </a:r>
            </a:p>
          </p:txBody>
        </p:sp>
        <p:sp>
          <p:nvSpPr>
            <p:cNvPr id="33" name="文本框 32">
              <a:extLst>
                <a:ext uri="{FF2B5EF4-FFF2-40B4-BE49-F238E27FC236}">
                  <a16:creationId xmlns:a16="http://schemas.microsoft.com/office/drawing/2014/main" id="{35E55FCD-9D03-48E3-AEA1-5A12479574C3}"/>
                </a:ext>
              </a:extLst>
            </p:cNvPr>
            <p:cNvSpPr txBox="1"/>
            <p:nvPr/>
          </p:nvSpPr>
          <p:spPr>
            <a:xfrm>
              <a:off x="4426214" y="2705724"/>
              <a:ext cx="3429991" cy="461665"/>
            </a:xfrm>
            <a:prstGeom prst="rect">
              <a:avLst/>
            </a:prstGeom>
            <a:noFill/>
          </p:spPr>
          <p:txBody>
            <a:bodyPr wrap="square" rtlCol="0">
              <a:spAutoFit/>
            </a:bodyPr>
            <a:lstStyle/>
            <a:p>
              <a:pPr lvl="0"/>
              <a:r>
                <a:rPr lang="zh-CN" altLang="en-US" sz="2400" b="1" dirty="0">
                  <a:solidFill>
                    <a:schemeClr val="tx1">
                      <a:lumMod val="75000"/>
                      <a:lumOff val="25000"/>
                    </a:schemeClr>
                  </a:solidFill>
                  <a:ea typeface="微软雅黑" panose="020B0503020204020204" pitchFamily="34" charset="-122"/>
                </a:rPr>
                <a:t>分布式训练</a:t>
              </a:r>
              <a:endParaRPr kumimoji="1" lang="zh-CN" altLang="en-US" sz="2400" dirty="0">
                <a:solidFill>
                  <a:schemeClr val="tx1">
                    <a:lumMod val="75000"/>
                    <a:lumOff val="25000"/>
                  </a:schemeClr>
                </a:solidFill>
              </a:endParaRPr>
            </a:p>
          </p:txBody>
        </p:sp>
        <p:cxnSp>
          <p:nvCxnSpPr>
            <p:cNvPr id="5" name="直接连接符 4">
              <a:extLst>
                <a:ext uri="{FF2B5EF4-FFF2-40B4-BE49-F238E27FC236}">
                  <a16:creationId xmlns:a16="http://schemas.microsoft.com/office/drawing/2014/main" id="{E30ADFAD-6C0E-4268-BBCF-EC37DCF5A430}"/>
                </a:ext>
              </a:extLst>
            </p:cNvPr>
            <p:cNvCxnSpPr>
              <a:cxnSpLocks/>
            </p:cNvCxnSpPr>
            <p:nvPr/>
          </p:nvCxnSpPr>
          <p:spPr>
            <a:xfrm>
              <a:off x="4009131" y="2295061"/>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0339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30</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4721689" cy="523220"/>
          </a:xfrm>
          <a:prstGeom prst="rect">
            <a:avLst/>
          </a:prstGeom>
          <a:noFill/>
        </p:spPr>
        <p:txBody>
          <a:bodyPr wrap="square" rtlCol="0">
            <a:spAutoFit/>
          </a:bodyPr>
          <a:lstStyle/>
          <a:p>
            <a:pPr>
              <a:lnSpc>
                <a:spcPct val="100000"/>
              </a:lnSpc>
            </a:pPr>
            <a:r>
              <a:rPr lang="en-US" altLang="zh-CN" sz="2800" b="1" spc="200" dirty="0" err="1">
                <a:solidFill>
                  <a:schemeClr val="bg1"/>
                </a:solidFill>
                <a:latin typeface="Calibri" panose="020F0502020204030204" pitchFamily="34" charset="0"/>
                <a:ea typeface="微软雅黑" panose="020B0503020204020204" pitchFamily="34" charset="-122"/>
              </a:rPr>
              <a:t>Pytorch</a:t>
            </a:r>
            <a:r>
              <a:rPr lang="zh-CN" altLang="en-US" sz="2800" b="1" spc="200" dirty="0">
                <a:solidFill>
                  <a:schemeClr val="bg1"/>
                </a:solidFill>
                <a:latin typeface="Calibri" panose="020F0502020204030204" pitchFamily="34" charset="0"/>
                <a:ea typeface="微软雅黑" panose="020B0503020204020204" pitchFamily="34" charset="-122"/>
              </a:rPr>
              <a:t>神经网络计算图</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6" name="图片 5">
            <a:extLst>
              <a:ext uri="{FF2B5EF4-FFF2-40B4-BE49-F238E27FC236}">
                <a16:creationId xmlns:a16="http://schemas.microsoft.com/office/drawing/2014/main" id="{256DB3B4-D05E-4F2A-A355-ADAB0120E5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49969" y="826735"/>
            <a:ext cx="3768491" cy="1773997"/>
          </a:xfrm>
          <a:prstGeom prst="rect">
            <a:avLst/>
          </a:prstGeom>
        </p:spPr>
      </p:pic>
      <p:pic>
        <p:nvPicPr>
          <p:cNvPr id="4" name="图片 3">
            <a:extLst>
              <a:ext uri="{FF2B5EF4-FFF2-40B4-BE49-F238E27FC236}">
                <a16:creationId xmlns:a16="http://schemas.microsoft.com/office/drawing/2014/main" id="{92CD768D-A957-4E00-B19A-09D7C50644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8280" y="1163018"/>
            <a:ext cx="6116421" cy="3927601"/>
          </a:xfrm>
          <a:prstGeom prst="rect">
            <a:avLst/>
          </a:prstGeom>
        </p:spPr>
      </p:pic>
      <p:pic>
        <p:nvPicPr>
          <p:cNvPr id="5" name="图片 4">
            <a:extLst>
              <a:ext uri="{FF2B5EF4-FFF2-40B4-BE49-F238E27FC236}">
                <a16:creationId xmlns:a16="http://schemas.microsoft.com/office/drawing/2014/main" id="{57B0452E-4D9A-4924-8C7C-27F4B61E04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356433" y="5356844"/>
            <a:ext cx="2305482" cy="676275"/>
          </a:xfrm>
          <a:prstGeom prst="rect">
            <a:avLst/>
          </a:prstGeom>
        </p:spPr>
      </p:pic>
      <p:sp>
        <p:nvSpPr>
          <p:cNvPr id="8" name="矩形 7">
            <a:extLst>
              <a:ext uri="{FF2B5EF4-FFF2-40B4-BE49-F238E27FC236}">
                <a16:creationId xmlns:a16="http://schemas.microsoft.com/office/drawing/2014/main" id="{AFDEAF8B-7915-46AC-B221-35D9AFAB2593}"/>
              </a:ext>
            </a:extLst>
          </p:cNvPr>
          <p:cNvSpPr/>
          <p:nvPr/>
        </p:nvSpPr>
        <p:spPr>
          <a:xfrm>
            <a:off x="5024907" y="4363815"/>
            <a:ext cx="3768492" cy="1601336"/>
          </a:xfrm>
          <a:prstGeom prst="rect">
            <a:avLst/>
          </a:prstGeom>
        </p:spPr>
        <p:txBody>
          <a:bodyPr wrap="square">
            <a:spAutoFit/>
          </a:bodyPr>
          <a:lstStyle/>
          <a:p>
            <a:pPr marL="342900" indent="-342900">
              <a:lnSpc>
                <a:spcPct val="125000"/>
              </a:lnSpc>
              <a:buFont typeface="Arial" panose="020B0604020202020204" pitchFamily="34" charset="0"/>
              <a:buChar char="•"/>
            </a:pPr>
            <a:r>
              <a:rPr lang="zh-CN" altLang="en-US" sz="2000" dirty="0"/>
              <a:t>输出节点是根节点，所有的</a:t>
            </a:r>
            <a:r>
              <a:rPr lang="en-US" altLang="zh-CN" sz="2000" dirty="0"/>
              <a:t>tensor</a:t>
            </a:r>
            <a:r>
              <a:rPr lang="zh-CN" altLang="en-US" sz="2000" dirty="0"/>
              <a:t>就是叶节点</a:t>
            </a:r>
            <a:endParaRPr lang="en-US" altLang="zh-CN" sz="2000" dirty="0"/>
          </a:p>
          <a:p>
            <a:pPr marL="342900" indent="-342900">
              <a:lnSpc>
                <a:spcPct val="125000"/>
              </a:lnSpc>
              <a:buFont typeface="Arial" panose="020B0604020202020204" pitchFamily="34" charset="0"/>
              <a:buChar char="•"/>
            </a:pPr>
            <a:r>
              <a:rPr lang="zh-CN" altLang="en-US" sz="2000" dirty="0"/>
              <a:t>梯度计算：沿着图中操作符路径计算所有叶节点的梯度</a:t>
            </a:r>
          </a:p>
        </p:txBody>
      </p:sp>
    </p:spTree>
    <p:extLst>
      <p:ext uri="{BB962C8B-B14F-4D97-AF65-F5344CB8AC3E}">
        <p14:creationId xmlns:p14="http://schemas.microsoft.com/office/powerpoint/2010/main" val="203374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31</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4721689"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层级</a:t>
            </a:r>
            <a:r>
              <a:rPr lang="zh-CN" altLang="en-US" sz="2800" b="1" spc="200" dirty="0">
                <a:solidFill>
                  <a:schemeClr val="bg1"/>
                </a:solidFill>
                <a:latin typeface="Calibri" panose="020F0502020204030204" pitchFamily="34" charset="0"/>
                <a:ea typeface="微软雅黑" panose="020B0503020204020204" pitchFamily="34" charset="-122"/>
              </a:rPr>
              <a:t>计算图</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5" name="矩形 4">
            <a:extLst>
              <a:ext uri="{FF2B5EF4-FFF2-40B4-BE49-F238E27FC236}">
                <a16:creationId xmlns:a16="http://schemas.microsoft.com/office/drawing/2014/main" id="{ACCE6210-7853-472B-9B00-6E91BFDE3B46}"/>
              </a:ext>
            </a:extLst>
          </p:cNvPr>
          <p:cNvSpPr/>
          <p:nvPr/>
        </p:nvSpPr>
        <p:spPr>
          <a:xfrm>
            <a:off x="1174998" y="4653723"/>
            <a:ext cx="7193525" cy="1216615"/>
          </a:xfrm>
          <a:prstGeom prst="rect">
            <a:avLst/>
          </a:prstGeom>
        </p:spPr>
        <p:txBody>
          <a:bodyPr wrap="square">
            <a:spAutoFit/>
          </a:bodyPr>
          <a:lstStyle/>
          <a:p>
            <a:pPr>
              <a:lnSpc>
                <a:spcPct val="125000"/>
              </a:lnSpc>
            </a:pPr>
            <a:r>
              <a:rPr lang="zh-CN" altLang="en-US" sz="2000" b="1" dirty="0"/>
              <a:t>将神经网络的每一层当做一个计算节点</a:t>
            </a:r>
            <a:endParaRPr lang="en-US" altLang="zh-CN" sz="2000" b="1" dirty="0"/>
          </a:p>
          <a:p>
            <a:pPr marL="342900" indent="-342900">
              <a:lnSpc>
                <a:spcPct val="125000"/>
              </a:lnSpc>
              <a:buFont typeface="Arial" panose="020B0604020202020204" pitchFamily="34" charset="0"/>
              <a:buChar char="•"/>
            </a:pPr>
            <a:r>
              <a:rPr lang="zh-CN" altLang="en-US" sz="2000" dirty="0"/>
              <a:t>层级计算图，而非操作符和</a:t>
            </a:r>
            <a:r>
              <a:rPr lang="en-US" altLang="zh-CN" sz="2000" dirty="0"/>
              <a:t>tensor</a:t>
            </a:r>
            <a:r>
              <a:rPr lang="zh-CN" altLang="en-US" sz="2000" dirty="0"/>
              <a:t>组成的有向无环图</a:t>
            </a:r>
            <a:endParaRPr lang="en-US" altLang="zh-CN" sz="2000" dirty="0"/>
          </a:p>
          <a:p>
            <a:pPr marL="342900" indent="-342900">
              <a:lnSpc>
                <a:spcPct val="125000"/>
              </a:lnSpc>
              <a:buFont typeface="Arial" panose="020B0604020202020204" pitchFamily="34" charset="0"/>
              <a:buChar char="•"/>
            </a:pPr>
            <a:r>
              <a:rPr lang="zh-CN" altLang="en-US" sz="2000" dirty="0"/>
              <a:t>与深度学习框架的调度方式不同</a:t>
            </a:r>
            <a:endParaRPr lang="en-US" altLang="zh-CN" sz="2000" dirty="0"/>
          </a:p>
        </p:txBody>
      </p:sp>
      <p:pic>
        <p:nvPicPr>
          <p:cNvPr id="6" name="图片 5" descr="图示, 示意图&#10;&#10;描述已自动生成">
            <a:extLst>
              <a:ext uri="{FF2B5EF4-FFF2-40B4-BE49-F238E27FC236}">
                <a16:creationId xmlns:a16="http://schemas.microsoft.com/office/drawing/2014/main" id="{256DB3B4-D05E-4F2A-A355-ADAB0120E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8217" y="814588"/>
            <a:ext cx="6187566" cy="3935387"/>
          </a:xfrm>
          <a:prstGeom prst="rect">
            <a:avLst/>
          </a:prstGeom>
        </p:spPr>
      </p:pic>
    </p:spTree>
    <p:extLst>
      <p:ext uri="{BB962C8B-B14F-4D97-AF65-F5344CB8AC3E}">
        <p14:creationId xmlns:p14="http://schemas.microsoft.com/office/powerpoint/2010/main" val="1387027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32</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45917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整体流程</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5" name="图片 4" descr="卡通人物&#10;&#10;描述已自动生成">
            <a:extLst>
              <a:ext uri="{FF2B5EF4-FFF2-40B4-BE49-F238E27FC236}">
                <a16:creationId xmlns:a16="http://schemas.microsoft.com/office/drawing/2014/main" id="{B305E16C-A609-3DCB-EDE2-AE65F2E3C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977" y="1234991"/>
            <a:ext cx="8018045" cy="1970963"/>
          </a:xfrm>
          <a:prstGeom prst="rect">
            <a:avLst/>
          </a:prstGeom>
        </p:spPr>
      </p:pic>
      <p:pic>
        <p:nvPicPr>
          <p:cNvPr id="7" name="图片 6" descr="图示&#10;&#10;描述已自动生成">
            <a:extLst>
              <a:ext uri="{FF2B5EF4-FFF2-40B4-BE49-F238E27FC236}">
                <a16:creationId xmlns:a16="http://schemas.microsoft.com/office/drawing/2014/main" id="{F192664D-FAB4-69D3-D68F-EA469FAF21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977" y="3205954"/>
            <a:ext cx="8277726" cy="3030462"/>
          </a:xfrm>
          <a:prstGeom prst="rect">
            <a:avLst/>
          </a:prstGeom>
        </p:spPr>
      </p:pic>
    </p:spTree>
    <p:extLst>
      <p:ext uri="{BB962C8B-B14F-4D97-AF65-F5344CB8AC3E}">
        <p14:creationId xmlns:p14="http://schemas.microsoft.com/office/powerpoint/2010/main" val="20398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33</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459173"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GNN</a:t>
            </a:r>
          </a:p>
        </p:txBody>
      </p:sp>
      <p:pic>
        <p:nvPicPr>
          <p:cNvPr id="4" name="图片 3" descr="图示&#10;&#10;描述已自动生成">
            <a:extLst>
              <a:ext uri="{FF2B5EF4-FFF2-40B4-BE49-F238E27FC236}">
                <a16:creationId xmlns:a16="http://schemas.microsoft.com/office/drawing/2014/main" id="{E5B1E165-6FA5-17E6-0780-65A4AB8BF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52" y="1621482"/>
            <a:ext cx="8791074" cy="2457596"/>
          </a:xfrm>
          <a:prstGeom prst="rect">
            <a:avLst/>
          </a:prstGeom>
        </p:spPr>
      </p:pic>
      <p:sp>
        <p:nvSpPr>
          <p:cNvPr id="3" name="矩形 2">
            <a:extLst>
              <a:ext uri="{FF2B5EF4-FFF2-40B4-BE49-F238E27FC236}">
                <a16:creationId xmlns:a16="http://schemas.microsoft.com/office/drawing/2014/main" id="{05D1689C-481D-79CD-AAEF-9CE6634C8811}"/>
              </a:ext>
            </a:extLst>
          </p:cNvPr>
          <p:cNvSpPr/>
          <p:nvPr/>
        </p:nvSpPr>
        <p:spPr>
          <a:xfrm>
            <a:off x="1174998" y="4653723"/>
            <a:ext cx="7193525" cy="1216615"/>
          </a:xfrm>
          <a:prstGeom prst="rect">
            <a:avLst/>
          </a:prstGeom>
        </p:spPr>
        <p:txBody>
          <a:bodyPr wrap="square">
            <a:spAutoFit/>
          </a:bodyPr>
          <a:lstStyle/>
          <a:p>
            <a:pPr>
              <a:lnSpc>
                <a:spcPct val="125000"/>
              </a:lnSpc>
            </a:pPr>
            <a:r>
              <a:rPr lang="zh-CN" altLang="en-US" sz="2000" b="1" dirty="0"/>
              <a:t>使用</a:t>
            </a:r>
            <a:r>
              <a:rPr lang="en-US" altLang="zh-CN" sz="2000" b="1" dirty="0"/>
              <a:t>GNN</a:t>
            </a:r>
            <a:r>
              <a:rPr lang="zh-CN" altLang="en-US" sz="2000" b="1" dirty="0"/>
              <a:t>处理</a:t>
            </a:r>
            <a:r>
              <a:rPr lang="en-US" altLang="zh-CN" sz="2000" b="1" dirty="0"/>
              <a:t>DAG</a:t>
            </a:r>
          </a:p>
          <a:p>
            <a:pPr marL="342900" indent="-342900">
              <a:lnSpc>
                <a:spcPct val="125000"/>
              </a:lnSpc>
              <a:buFont typeface="Arial" panose="020B0604020202020204" pitchFamily="34" charset="0"/>
              <a:buChar char="•"/>
            </a:pPr>
            <a:r>
              <a:rPr lang="zh-CN" altLang="en-US" sz="2000" dirty="0"/>
              <a:t>节点信息：节点特征矩阵</a:t>
            </a:r>
            <a:endParaRPr lang="en-US" altLang="zh-CN" sz="2000" dirty="0"/>
          </a:p>
          <a:p>
            <a:pPr marL="342900" indent="-342900">
              <a:lnSpc>
                <a:spcPct val="125000"/>
              </a:lnSpc>
              <a:buFont typeface="Arial" panose="020B0604020202020204" pitchFamily="34" charset="0"/>
              <a:buChar char="•"/>
            </a:pPr>
            <a:r>
              <a:rPr lang="zh-CN" altLang="en-US" sz="2000" dirty="0"/>
              <a:t>连接信息：邻接矩阵</a:t>
            </a:r>
            <a:endParaRPr lang="en-US" altLang="zh-CN" sz="2000" dirty="0"/>
          </a:p>
        </p:txBody>
      </p:sp>
      <p:sp>
        <p:nvSpPr>
          <p:cNvPr id="5" name="矩形 4">
            <a:extLst>
              <a:ext uri="{FF2B5EF4-FFF2-40B4-BE49-F238E27FC236}">
                <a16:creationId xmlns:a16="http://schemas.microsoft.com/office/drawing/2014/main" id="{361B9C1E-C37A-BCB6-1811-AF21F943C884}"/>
              </a:ext>
            </a:extLst>
          </p:cNvPr>
          <p:cNvSpPr/>
          <p:nvPr/>
        </p:nvSpPr>
        <p:spPr>
          <a:xfrm>
            <a:off x="2093495" y="1900989"/>
            <a:ext cx="2053389" cy="169244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660697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34</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459173"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GNN</a:t>
            </a:r>
          </a:p>
        </p:txBody>
      </p:sp>
      <p:pic>
        <p:nvPicPr>
          <p:cNvPr id="5" name="图片 4">
            <a:extLst>
              <a:ext uri="{FF2B5EF4-FFF2-40B4-BE49-F238E27FC236}">
                <a16:creationId xmlns:a16="http://schemas.microsoft.com/office/drawing/2014/main" id="{3F87709D-3585-7E45-7BDD-34040225CC01}"/>
              </a:ext>
            </a:extLst>
          </p:cNvPr>
          <p:cNvPicPr>
            <a:picLocks noChangeAspect="1"/>
          </p:cNvPicPr>
          <p:nvPr/>
        </p:nvPicPr>
        <p:blipFill>
          <a:blip r:embed="rId3"/>
          <a:stretch>
            <a:fillRect/>
          </a:stretch>
        </p:blipFill>
        <p:spPr>
          <a:xfrm>
            <a:off x="2369992" y="3954539"/>
            <a:ext cx="4404015" cy="689651"/>
          </a:xfrm>
          <a:prstGeom prst="rect">
            <a:avLst/>
          </a:prstGeom>
        </p:spPr>
      </p:pic>
      <p:pic>
        <p:nvPicPr>
          <p:cNvPr id="7" name="图片 6">
            <a:extLst>
              <a:ext uri="{FF2B5EF4-FFF2-40B4-BE49-F238E27FC236}">
                <a16:creationId xmlns:a16="http://schemas.microsoft.com/office/drawing/2014/main" id="{59403CB9-3B02-D614-2252-830E1C0B0C34}"/>
              </a:ext>
            </a:extLst>
          </p:cNvPr>
          <p:cNvPicPr>
            <a:picLocks noChangeAspect="1"/>
          </p:cNvPicPr>
          <p:nvPr/>
        </p:nvPicPr>
        <p:blipFill>
          <a:blip r:embed="rId4"/>
          <a:stretch>
            <a:fillRect/>
          </a:stretch>
        </p:blipFill>
        <p:spPr>
          <a:xfrm>
            <a:off x="1813617" y="4826783"/>
            <a:ext cx="5798537" cy="1090324"/>
          </a:xfrm>
          <a:prstGeom prst="rect">
            <a:avLst/>
          </a:prstGeom>
        </p:spPr>
      </p:pic>
      <p:pic>
        <p:nvPicPr>
          <p:cNvPr id="13" name="图片 12" descr="图示&#10;&#10;描述已自动生成">
            <a:extLst>
              <a:ext uri="{FF2B5EF4-FFF2-40B4-BE49-F238E27FC236}">
                <a16:creationId xmlns:a16="http://schemas.microsoft.com/office/drawing/2014/main" id="{23EFF44E-ED91-2172-FF3D-825C3BDCA9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424" y="1331843"/>
            <a:ext cx="7870924" cy="3312347"/>
          </a:xfrm>
          <a:prstGeom prst="rect">
            <a:avLst/>
          </a:prstGeom>
        </p:spPr>
      </p:pic>
    </p:spTree>
    <p:extLst>
      <p:ext uri="{BB962C8B-B14F-4D97-AF65-F5344CB8AC3E}">
        <p14:creationId xmlns:p14="http://schemas.microsoft.com/office/powerpoint/2010/main" val="280451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35</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459173"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GNN</a:t>
            </a:r>
          </a:p>
        </p:txBody>
      </p:sp>
      <p:pic>
        <p:nvPicPr>
          <p:cNvPr id="4" name="图片 3" descr="图示&#10;&#10;描述已自动生成">
            <a:extLst>
              <a:ext uri="{FF2B5EF4-FFF2-40B4-BE49-F238E27FC236}">
                <a16:creationId xmlns:a16="http://schemas.microsoft.com/office/drawing/2014/main" id="{E5B1E165-6FA5-17E6-0780-65A4AB8BF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52" y="1621482"/>
            <a:ext cx="8791074" cy="2457596"/>
          </a:xfrm>
          <a:prstGeom prst="rect">
            <a:avLst/>
          </a:prstGeom>
        </p:spPr>
      </p:pic>
      <p:sp>
        <p:nvSpPr>
          <p:cNvPr id="3" name="矩形 2">
            <a:extLst>
              <a:ext uri="{FF2B5EF4-FFF2-40B4-BE49-F238E27FC236}">
                <a16:creationId xmlns:a16="http://schemas.microsoft.com/office/drawing/2014/main" id="{05D1689C-481D-79CD-AAEF-9CE6634C8811}"/>
              </a:ext>
            </a:extLst>
          </p:cNvPr>
          <p:cNvSpPr/>
          <p:nvPr/>
        </p:nvSpPr>
        <p:spPr>
          <a:xfrm>
            <a:off x="1174998" y="4653723"/>
            <a:ext cx="7193525" cy="831894"/>
          </a:xfrm>
          <a:prstGeom prst="rect">
            <a:avLst/>
          </a:prstGeom>
        </p:spPr>
        <p:txBody>
          <a:bodyPr wrap="square">
            <a:spAutoFit/>
          </a:bodyPr>
          <a:lstStyle/>
          <a:p>
            <a:pPr>
              <a:lnSpc>
                <a:spcPct val="125000"/>
              </a:lnSpc>
            </a:pPr>
            <a:r>
              <a:rPr lang="zh-CN" altLang="en-US" sz="2000" b="1" dirty="0"/>
              <a:t>使用</a:t>
            </a:r>
            <a:r>
              <a:rPr lang="en-US" altLang="zh-CN" sz="2000" b="1" dirty="0"/>
              <a:t>GAT</a:t>
            </a:r>
            <a:r>
              <a:rPr lang="zh-CN" altLang="en-US" sz="2000" b="1" dirty="0"/>
              <a:t>处理</a:t>
            </a:r>
            <a:r>
              <a:rPr lang="en-US" altLang="zh-CN" sz="2000" b="1" dirty="0"/>
              <a:t>DAG</a:t>
            </a:r>
          </a:p>
          <a:p>
            <a:pPr marL="342900" indent="-342900">
              <a:lnSpc>
                <a:spcPct val="125000"/>
              </a:lnSpc>
              <a:buFont typeface="Arial" panose="020B0604020202020204" pitchFamily="34" charset="0"/>
              <a:buChar char="•"/>
            </a:pPr>
            <a:r>
              <a:rPr lang="zh-CN" altLang="en-US" sz="2000" dirty="0"/>
              <a:t>节点特征</a:t>
            </a:r>
            <a:r>
              <a:rPr lang="en-US" altLang="zh-CN" sz="2000" dirty="0"/>
              <a:t>+</a:t>
            </a:r>
            <a:r>
              <a:rPr lang="zh-CN" altLang="en-US" sz="2000" dirty="0"/>
              <a:t>连接信息</a:t>
            </a:r>
            <a:r>
              <a:rPr lang="en-US" altLang="zh-CN" sz="2000" dirty="0"/>
              <a:t>=&gt;</a:t>
            </a:r>
            <a:r>
              <a:rPr lang="zh-CN" altLang="en-US" sz="2000" dirty="0"/>
              <a:t>每个节点的</a:t>
            </a:r>
            <a:r>
              <a:rPr lang="en-US" altLang="zh-CN" sz="2000" dirty="0"/>
              <a:t>embedding</a:t>
            </a:r>
          </a:p>
        </p:txBody>
      </p:sp>
      <p:sp>
        <p:nvSpPr>
          <p:cNvPr id="5" name="矩形 4">
            <a:extLst>
              <a:ext uri="{FF2B5EF4-FFF2-40B4-BE49-F238E27FC236}">
                <a16:creationId xmlns:a16="http://schemas.microsoft.com/office/drawing/2014/main" id="{361B9C1E-C37A-BCB6-1811-AF21F943C884}"/>
              </a:ext>
            </a:extLst>
          </p:cNvPr>
          <p:cNvSpPr/>
          <p:nvPr/>
        </p:nvSpPr>
        <p:spPr>
          <a:xfrm>
            <a:off x="2093495" y="1900989"/>
            <a:ext cx="2053389" cy="169244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164931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36</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45917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节点分组</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4" name="图片 3" descr="图示&#10;&#10;描述已自动生成">
            <a:extLst>
              <a:ext uri="{FF2B5EF4-FFF2-40B4-BE49-F238E27FC236}">
                <a16:creationId xmlns:a16="http://schemas.microsoft.com/office/drawing/2014/main" id="{E5B1E165-6FA5-17E6-0780-65A4AB8BF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52" y="1621482"/>
            <a:ext cx="8791074" cy="2457596"/>
          </a:xfrm>
          <a:prstGeom prst="rect">
            <a:avLst/>
          </a:prstGeom>
        </p:spPr>
      </p:pic>
      <p:sp>
        <p:nvSpPr>
          <p:cNvPr id="3" name="矩形 2">
            <a:extLst>
              <a:ext uri="{FF2B5EF4-FFF2-40B4-BE49-F238E27FC236}">
                <a16:creationId xmlns:a16="http://schemas.microsoft.com/office/drawing/2014/main" id="{05D1689C-481D-79CD-AAEF-9CE6634C8811}"/>
              </a:ext>
            </a:extLst>
          </p:cNvPr>
          <p:cNvSpPr/>
          <p:nvPr/>
        </p:nvSpPr>
        <p:spPr>
          <a:xfrm>
            <a:off x="1134893" y="4565491"/>
            <a:ext cx="7193525" cy="1602746"/>
          </a:xfrm>
          <a:prstGeom prst="rect">
            <a:avLst/>
          </a:prstGeom>
        </p:spPr>
        <p:txBody>
          <a:bodyPr wrap="square">
            <a:spAutoFit/>
          </a:bodyPr>
          <a:lstStyle/>
          <a:p>
            <a:pPr>
              <a:lnSpc>
                <a:spcPct val="125000"/>
              </a:lnSpc>
            </a:pPr>
            <a:r>
              <a:rPr lang="zh-CN" altLang="en-US" sz="2000" b="1" dirty="0"/>
              <a:t>节点分组</a:t>
            </a:r>
            <a:endParaRPr lang="en-US" altLang="zh-CN" sz="2000" b="1" dirty="0"/>
          </a:p>
          <a:p>
            <a:pPr marL="342900" indent="-342900">
              <a:lnSpc>
                <a:spcPct val="125000"/>
              </a:lnSpc>
              <a:buFont typeface="Arial" panose="020B0604020202020204" pitchFamily="34" charset="0"/>
              <a:buChar char="•"/>
            </a:pPr>
            <a:r>
              <a:rPr lang="zh-CN" altLang="en-US" sz="2000" dirty="0"/>
              <a:t>节点数量多，决策空间大</a:t>
            </a:r>
            <a:endParaRPr lang="en-US" altLang="zh-CN" sz="2000" dirty="0"/>
          </a:p>
          <a:p>
            <a:pPr marL="342900" indent="-342900">
              <a:lnSpc>
                <a:spcPct val="125000"/>
              </a:lnSpc>
              <a:buFont typeface="Arial" panose="020B0604020202020204" pitchFamily="34" charset="0"/>
              <a:buChar char="•"/>
            </a:pPr>
            <a:r>
              <a:rPr lang="zh-CN" altLang="en-US" sz="2000" dirty="0"/>
              <a:t>以执行时间长的操作节点为簇心进行最近邻分组</a:t>
            </a:r>
            <a:endParaRPr lang="en-US" altLang="zh-CN" sz="2000" dirty="0"/>
          </a:p>
          <a:p>
            <a:pPr marL="342900" indent="-342900">
              <a:lnSpc>
                <a:spcPct val="125000"/>
              </a:lnSpc>
              <a:buFont typeface="Arial" panose="020B0604020202020204" pitchFamily="34" charset="0"/>
              <a:buChar char="•"/>
            </a:pPr>
            <a:r>
              <a:rPr lang="zh-CN" altLang="en-US" sz="2000" dirty="0"/>
              <a:t>同一组中的所有节点应用相同的策略</a:t>
            </a:r>
            <a:endParaRPr lang="en-US" altLang="zh-CN" sz="2000" dirty="0"/>
          </a:p>
        </p:txBody>
      </p:sp>
      <p:sp>
        <p:nvSpPr>
          <p:cNvPr id="7" name="矩形 6">
            <a:extLst>
              <a:ext uri="{FF2B5EF4-FFF2-40B4-BE49-F238E27FC236}">
                <a16:creationId xmlns:a16="http://schemas.microsoft.com/office/drawing/2014/main" id="{95132F4B-47E7-C062-83D6-3FBB29AE194D}"/>
              </a:ext>
            </a:extLst>
          </p:cNvPr>
          <p:cNvSpPr/>
          <p:nvPr/>
        </p:nvSpPr>
        <p:spPr>
          <a:xfrm>
            <a:off x="3850104" y="2269958"/>
            <a:ext cx="1163053" cy="99461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801296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37</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45917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决策空间</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4" name="图片 3" descr="图示&#10;&#10;描述已自动生成">
            <a:extLst>
              <a:ext uri="{FF2B5EF4-FFF2-40B4-BE49-F238E27FC236}">
                <a16:creationId xmlns:a16="http://schemas.microsoft.com/office/drawing/2014/main" id="{E5B1E165-6FA5-17E6-0780-65A4AB8BF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63" y="971403"/>
            <a:ext cx="8791074" cy="2457596"/>
          </a:xfrm>
          <a:prstGeom prst="rect">
            <a:avLst/>
          </a:prstGeom>
        </p:spPr>
      </p:pic>
      <p:sp>
        <p:nvSpPr>
          <p:cNvPr id="7" name="矩形 6">
            <a:extLst>
              <a:ext uri="{FF2B5EF4-FFF2-40B4-BE49-F238E27FC236}">
                <a16:creationId xmlns:a16="http://schemas.microsoft.com/office/drawing/2014/main" id="{95132F4B-47E7-C062-83D6-3FBB29AE194D}"/>
              </a:ext>
            </a:extLst>
          </p:cNvPr>
          <p:cNvSpPr/>
          <p:nvPr/>
        </p:nvSpPr>
        <p:spPr>
          <a:xfrm>
            <a:off x="4645889" y="1376112"/>
            <a:ext cx="2382983" cy="1378527"/>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pic>
        <p:nvPicPr>
          <p:cNvPr id="6" name="图片 5" descr="图片包含 形状&#10;&#10;描述已自动生成">
            <a:extLst>
              <a:ext uri="{FF2B5EF4-FFF2-40B4-BE49-F238E27FC236}">
                <a16:creationId xmlns:a16="http://schemas.microsoft.com/office/drawing/2014/main" id="{31B2E174-62BA-20A2-5C28-348CE3C0C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280" y="3849653"/>
            <a:ext cx="5112870" cy="1831622"/>
          </a:xfrm>
          <a:prstGeom prst="rect">
            <a:avLst/>
          </a:prstGeom>
        </p:spPr>
      </p:pic>
      <p:sp>
        <p:nvSpPr>
          <p:cNvPr id="8" name="矩形 7">
            <a:extLst>
              <a:ext uri="{FF2B5EF4-FFF2-40B4-BE49-F238E27FC236}">
                <a16:creationId xmlns:a16="http://schemas.microsoft.com/office/drawing/2014/main" id="{3D5400DE-562E-9B0A-6A7F-84E7B63A1560}"/>
              </a:ext>
            </a:extLst>
          </p:cNvPr>
          <p:cNvSpPr/>
          <p:nvPr/>
        </p:nvSpPr>
        <p:spPr>
          <a:xfrm>
            <a:off x="5837381" y="3518347"/>
            <a:ext cx="2934382" cy="1216615"/>
          </a:xfrm>
          <a:prstGeom prst="rect">
            <a:avLst/>
          </a:prstGeom>
        </p:spPr>
        <p:txBody>
          <a:bodyPr wrap="square">
            <a:spAutoFit/>
          </a:bodyPr>
          <a:lstStyle/>
          <a:p>
            <a:pPr>
              <a:lnSpc>
                <a:spcPct val="125000"/>
              </a:lnSpc>
            </a:pPr>
            <a:r>
              <a:rPr lang="zh-CN" altLang="en-US" sz="2000" b="1" dirty="0"/>
              <a:t>副本复制</a:t>
            </a:r>
            <a:endParaRPr lang="en-US" altLang="zh-CN" sz="2000" b="1" dirty="0"/>
          </a:p>
          <a:p>
            <a:pPr marL="342900" indent="-342900">
              <a:lnSpc>
                <a:spcPct val="125000"/>
              </a:lnSpc>
              <a:buFont typeface="Arial" panose="020B0604020202020204" pitchFamily="34" charset="0"/>
              <a:buChar char="•"/>
            </a:pPr>
            <a:r>
              <a:rPr lang="zh-CN" altLang="en-US" sz="2000" dirty="0"/>
              <a:t>每个</a:t>
            </a:r>
            <a:r>
              <a:rPr lang="en-US" altLang="zh-CN" sz="2000" dirty="0"/>
              <a:t>GPU</a:t>
            </a:r>
            <a:r>
              <a:rPr lang="zh-CN" altLang="en-US" sz="2000" dirty="0"/>
              <a:t>一个副本</a:t>
            </a:r>
            <a:endParaRPr lang="en-US" altLang="zh-CN" sz="2000" dirty="0"/>
          </a:p>
          <a:p>
            <a:pPr marL="342900" indent="-342900">
              <a:lnSpc>
                <a:spcPct val="125000"/>
              </a:lnSpc>
              <a:buFont typeface="Arial" panose="020B0604020202020204" pitchFamily="34" charset="0"/>
              <a:buChar char="•"/>
            </a:pPr>
            <a:r>
              <a:rPr lang="zh-CN" altLang="en-US" sz="2000" dirty="0"/>
              <a:t>按比例分配</a:t>
            </a:r>
            <a:r>
              <a:rPr lang="en-US" altLang="zh-CN" sz="2000" dirty="0"/>
              <a:t>x</a:t>
            </a:r>
            <a:r>
              <a:rPr lang="zh-CN" altLang="en-US" sz="2000" dirty="0"/>
              <a:t>个副本</a:t>
            </a:r>
            <a:endParaRPr lang="en-US" altLang="zh-CN" sz="2000" dirty="0"/>
          </a:p>
        </p:txBody>
      </p:sp>
      <p:sp>
        <p:nvSpPr>
          <p:cNvPr id="10" name="矩形 9">
            <a:extLst>
              <a:ext uri="{FF2B5EF4-FFF2-40B4-BE49-F238E27FC236}">
                <a16:creationId xmlns:a16="http://schemas.microsoft.com/office/drawing/2014/main" id="{F4B09415-F0B0-A19A-E30F-840CBEF0A7A3}"/>
              </a:ext>
            </a:extLst>
          </p:cNvPr>
          <p:cNvSpPr/>
          <p:nvPr/>
        </p:nvSpPr>
        <p:spPr>
          <a:xfrm>
            <a:off x="5887453" y="4962689"/>
            <a:ext cx="2934382" cy="1216615"/>
          </a:xfrm>
          <a:prstGeom prst="rect">
            <a:avLst/>
          </a:prstGeom>
        </p:spPr>
        <p:txBody>
          <a:bodyPr wrap="square">
            <a:spAutoFit/>
          </a:bodyPr>
          <a:lstStyle/>
          <a:p>
            <a:pPr>
              <a:lnSpc>
                <a:spcPct val="125000"/>
              </a:lnSpc>
            </a:pPr>
            <a:r>
              <a:rPr lang="zh-CN" altLang="en-US" sz="2000" b="1" dirty="0"/>
              <a:t>通信方法</a:t>
            </a:r>
            <a:endParaRPr lang="en-US" altLang="zh-CN" sz="2000" b="1" dirty="0"/>
          </a:p>
          <a:p>
            <a:pPr marL="342900" indent="-342900">
              <a:lnSpc>
                <a:spcPct val="125000"/>
              </a:lnSpc>
              <a:buFont typeface="Arial" panose="020B0604020202020204" pitchFamily="34" charset="0"/>
              <a:buChar char="•"/>
            </a:pPr>
            <a:r>
              <a:rPr lang="zh-CN" altLang="en-US" sz="2000" dirty="0"/>
              <a:t>参数服务器</a:t>
            </a:r>
            <a:endParaRPr lang="en-US" altLang="zh-CN" sz="2000" dirty="0"/>
          </a:p>
          <a:p>
            <a:pPr marL="342900" indent="-342900">
              <a:lnSpc>
                <a:spcPct val="125000"/>
              </a:lnSpc>
              <a:buFont typeface="Arial" panose="020B0604020202020204" pitchFamily="34" charset="0"/>
              <a:buChar char="•"/>
            </a:pPr>
            <a:r>
              <a:rPr lang="en-US" altLang="zh-CN" sz="2000" dirty="0" err="1"/>
              <a:t>AllReduce</a:t>
            </a:r>
            <a:endParaRPr lang="en-US" altLang="zh-CN" sz="2000" dirty="0"/>
          </a:p>
        </p:txBody>
      </p:sp>
    </p:spTree>
    <p:extLst>
      <p:ext uri="{BB962C8B-B14F-4D97-AF65-F5344CB8AC3E}">
        <p14:creationId xmlns:p14="http://schemas.microsoft.com/office/powerpoint/2010/main" val="2228932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38</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45917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训练网络</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4" name="图片 3" descr="图示&#10;&#10;描述已自动生成">
            <a:extLst>
              <a:ext uri="{FF2B5EF4-FFF2-40B4-BE49-F238E27FC236}">
                <a16:creationId xmlns:a16="http://schemas.microsoft.com/office/drawing/2014/main" id="{E5B1E165-6FA5-17E6-0780-65A4AB8BF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52" y="1621482"/>
            <a:ext cx="8791074" cy="2457596"/>
          </a:xfrm>
          <a:prstGeom prst="rect">
            <a:avLst/>
          </a:prstGeom>
        </p:spPr>
      </p:pic>
      <p:sp>
        <p:nvSpPr>
          <p:cNvPr id="3" name="矩形 2">
            <a:extLst>
              <a:ext uri="{FF2B5EF4-FFF2-40B4-BE49-F238E27FC236}">
                <a16:creationId xmlns:a16="http://schemas.microsoft.com/office/drawing/2014/main" id="{05D1689C-481D-79CD-AAEF-9CE6634C8811}"/>
              </a:ext>
            </a:extLst>
          </p:cNvPr>
          <p:cNvSpPr/>
          <p:nvPr/>
        </p:nvSpPr>
        <p:spPr>
          <a:xfrm>
            <a:off x="1134893" y="4565491"/>
            <a:ext cx="7193525" cy="1602746"/>
          </a:xfrm>
          <a:prstGeom prst="rect">
            <a:avLst/>
          </a:prstGeom>
        </p:spPr>
        <p:txBody>
          <a:bodyPr wrap="square">
            <a:spAutoFit/>
          </a:bodyPr>
          <a:lstStyle/>
          <a:p>
            <a:pPr>
              <a:lnSpc>
                <a:spcPct val="125000"/>
              </a:lnSpc>
            </a:pPr>
            <a:r>
              <a:rPr lang="zh-CN" altLang="en-US" sz="2000" b="1" dirty="0"/>
              <a:t>强化学习</a:t>
            </a:r>
            <a:endParaRPr lang="en-US" altLang="zh-CN" sz="2000" b="1" dirty="0"/>
          </a:p>
          <a:p>
            <a:pPr marL="342900" indent="-342900">
              <a:lnSpc>
                <a:spcPct val="125000"/>
              </a:lnSpc>
              <a:buFont typeface="Arial" panose="020B0604020202020204" pitchFamily="34" charset="0"/>
              <a:buChar char="•"/>
            </a:pPr>
            <a:r>
              <a:rPr lang="en-US" altLang="zh-CN" sz="2000" dirty="0"/>
              <a:t>Reward</a:t>
            </a:r>
            <a:r>
              <a:rPr lang="zh-CN" altLang="en-US" sz="2000" dirty="0"/>
              <a:t>为</a:t>
            </a:r>
            <a:endParaRPr lang="en-US" altLang="zh-CN" sz="2000" dirty="0"/>
          </a:p>
          <a:p>
            <a:pPr marL="342900" indent="-342900">
              <a:lnSpc>
                <a:spcPct val="125000"/>
              </a:lnSpc>
              <a:buFont typeface="Arial" panose="020B0604020202020204" pitchFamily="34" charset="0"/>
              <a:buChar char="•"/>
            </a:pPr>
            <a:endParaRPr lang="en-US" altLang="zh-CN" sz="2000" dirty="0"/>
          </a:p>
          <a:p>
            <a:pPr>
              <a:lnSpc>
                <a:spcPct val="125000"/>
              </a:lnSpc>
            </a:pPr>
            <a:endParaRPr lang="en-US" altLang="zh-CN" sz="2000" dirty="0"/>
          </a:p>
        </p:txBody>
      </p:sp>
      <p:sp>
        <p:nvSpPr>
          <p:cNvPr id="7" name="矩形 6">
            <a:extLst>
              <a:ext uri="{FF2B5EF4-FFF2-40B4-BE49-F238E27FC236}">
                <a16:creationId xmlns:a16="http://schemas.microsoft.com/office/drawing/2014/main" id="{95132F4B-47E7-C062-83D6-3FBB29AE194D}"/>
              </a:ext>
            </a:extLst>
          </p:cNvPr>
          <p:cNvSpPr/>
          <p:nvPr/>
        </p:nvSpPr>
        <p:spPr>
          <a:xfrm>
            <a:off x="6482468" y="1621481"/>
            <a:ext cx="2375205" cy="190680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pic>
        <p:nvPicPr>
          <p:cNvPr id="6" name="图片 5">
            <a:extLst>
              <a:ext uri="{FF2B5EF4-FFF2-40B4-BE49-F238E27FC236}">
                <a16:creationId xmlns:a16="http://schemas.microsoft.com/office/drawing/2014/main" id="{8F041AB7-2999-D3C6-460D-F0F3A3F604D3}"/>
              </a:ext>
            </a:extLst>
          </p:cNvPr>
          <p:cNvPicPr>
            <a:picLocks noChangeAspect="1"/>
          </p:cNvPicPr>
          <p:nvPr/>
        </p:nvPicPr>
        <p:blipFill>
          <a:blip r:embed="rId4"/>
          <a:stretch>
            <a:fillRect/>
          </a:stretch>
        </p:blipFill>
        <p:spPr>
          <a:xfrm>
            <a:off x="2708909" y="5014350"/>
            <a:ext cx="1259059" cy="314057"/>
          </a:xfrm>
          <a:prstGeom prst="rect">
            <a:avLst/>
          </a:prstGeom>
        </p:spPr>
      </p:pic>
      <p:pic>
        <p:nvPicPr>
          <p:cNvPr id="10" name="图片 9">
            <a:extLst>
              <a:ext uri="{FF2B5EF4-FFF2-40B4-BE49-F238E27FC236}">
                <a16:creationId xmlns:a16="http://schemas.microsoft.com/office/drawing/2014/main" id="{A9C02B6C-16CA-3192-6972-A2276029C77E}"/>
              </a:ext>
            </a:extLst>
          </p:cNvPr>
          <p:cNvPicPr>
            <a:picLocks noChangeAspect="1"/>
          </p:cNvPicPr>
          <p:nvPr/>
        </p:nvPicPr>
        <p:blipFill>
          <a:blip r:embed="rId5"/>
          <a:stretch>
            <a:fillRect/>
          </a:stretch>
        </p:blipFill>
        <p:spPr>
          <a:xfrm>
            <a:off x="1647166" y="5371985"/>
            <a:ext cx="5609524" cy="809524"/>
          </a:xfrm>
          <a:prstGeom prst="rect">
            <a:avLst/>
          </a:prstGeom>
        </p:spPr>
      </p:pic>
    </p:spTree>
    <p:extLst>
      <p:ext uri="{BB962C8B-B14F-4D97-AF65-F5344CB8AC3E}">
        <p14:creationId xmlns:p14="http://schemas.microsoft.com/office/powerpoint/2010/main" val="31752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39</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45917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执行顺序</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5" name="矩形 4">
            <a:extLst>
              <a:ext uri="{FF2B5EF4-FFF2-40B4-BE49-F238E27FC236}">
                <a16:creationId xmlns:a16="http://schemas.microsoft.com/office/drawing/2014/main" id="{F6783B25-72C3-5B88-C7AC-B72FA6417067}"/>
              </a:ext>
            </a:extLst>
          </p:cNvPr>
          <p:cNvSpPr/>
          <p:nvPr/>
        </p:nvSpPr>
        <p:spPr>
          <a:xfrm>
            <a:off x="1134893" y="4565491"/>
            <a:ext cx="7193525" cy="1987467"/>
          </a:xfrm>
          <a:prstGeom prst="rect">
            <a:avLst/>
          </a:prstGeom>
        </p:spPr>
        <p:txBody>
          <a:bodyPr wrap="square">
            <a:spAutoFit/>
          </a:bodyPr>
          <a:lstStyle/>
          <a:p>
            <a:pPr>
              <a:lnSpc>
                <a:spcPct val="125000"/>
              </a:lnSpc>
            </a:pPr>
            <a:r>
              <a:rPr lang="zh-CN" altLang="en-US" sz="2000" b="1" dirty="0"/>
              <a:t>同一机器上的执行顺序</a:t>
            </a:r>
            <a:endParaRPr lang="en-US" altLang="zh-CN" sz="2000" b="1" dirty="0"/>
          </a:p>
          <a:p>
            <a:pPr marL="342900" indent="-342900">
              <a:lnSpc>
                <a:spcPct val="125000"/>
              </a:lnSpc>
              <a:buFont typeface="Arial" panose="020B0604020202020204" pitchFamily="34" charset="0"/>
              <a:buChar char="•"/>
            </a:pPr>
            <a:r>
              <a:rPr lang="zh-CN" altLang="en-US" sz="2000" dirty="0"/>
              <a:t>数据流的依赖性决定了部分顺序</a:t>
            </a:r>
            <a:endParaRPr lang="en-US" altLang="zh-CN" sz="2000" dirty="0"/>
          </a:p>
          <a:p>
            <a:pPr marL="342900" indent="-342900">
              <a:lnSpc>
                <a:spcPct val="125000"/>
              </a:lnSpc>
              <a:buFont typeface="Arial" panose="020B0604020202020204" pitchFamily="34" charset="0"/>
              <a:buChar char="•"/>
            </a:pPr>
            <a:r>
              <a:rPr lang="zh-CN" altLang="en-US" sz="2000" dirty="0"/>
              <a:t>多个操作可以执行时，不同执行顺序可能导致训练时间不同</a:t>
            </a:r>
            <a:endParaRPr lang="en-US" altLang="zh-CN" sz="2000" dirty="0"/>
          </a:p>
          <a:p>
            <a:pPr marL="342900" indent="-342900">
              <a:lnSpc>
                <a:spcPct val="125000"/>
              </a:lnSpc>
              <a:buFont typeface="Arial" panose="020B0604020202020204" pitchFamily="34" charset="0"/>
              <a:buChar char="•"/>
            </a:pPr>
            <a:endParaRPr lang="en-US" altLang="zh-CN" sz="2000" dirty="0"/>
          </a:p>
          <a:p>
            <a:pPr>
              <a:lnSpc>
                <a:spcPct val="125000"/>
              </a:lnSpc>
            </a:pPr>
            <a:endParaRPr lang="en-US" altLang="zh-CN" sz="2000" dirty="0"/>
          </a:p>
        </p:txBody>
      </p:sp>
      <p:pic>
        <p:nvPicPr>
          <p:cNvPr id="13" name="图片 12" descr="卡通人物&#10;&#10;描述已自动生成">
            <a:extLst>
              <a:ext uri="{FF2B5EF4-FFF2-40B4-BE49-F238E27FC236}">
                <a16:creationId xmlns:a16="http://schemas.microsoft.com/office/drawing/2014/main" id="{1CA25B1F-1FCD-898A-8045-A7EF30EC2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88" y="1238395"/>
            <a:ext cx="7924223" cy="1947900"/>
          </a:xfrm>
          <a:prstGeom prst="rect">
            <a:avLst/>
          </a:prstGeom>
        </p:spPr>
      </p:pic>
      <p:pic>
        <p:nvPicPr>
          <p:cNvPr id="15" name="图片 14">
            <a:extLst>
              <a:ext uri="{FF2B5EF4-FFF2-40B4-BE49-F238E27FC236}">
                <a16:creationId xmlns:a16="http://schemas.microsoft.com/office/drawing/2014/main" id="{C3399FC8-D5DF-41DB-BA8D-BF3AF57086A8}"/>
              </a:ext>
            </a:extLst>
          </p:cNvPr>
          <p:cNvPicPr>
            <a:picLocks noChangeAspect="1"/>
          </p:cNvPicPr>
          <p:nvPr/>
        </p:nvPicPr>
        <p:blipFill>
          <a:blip r:embed="rId4"/>
          <a:stretch>
            <a:fillRect/>
          </a:stretch>
        </p:blipFill>
        <p:spPr>
          <a:xfrm>
            <a:off x="2075535" y="3524632"/>
            <a:ext cx="4992927" cy="702522"/>
          </a:xfrm>
          <a:prstGeom prst="rect">
            <a:avLst/>
          </a:prstGeom>
        </p:spPr>
      </p:pic>
    </p:spTree>
    <p:extLst>
      <p:ext uri="{BB962C8B-B14F-4D97-AF65-F5344CB8AC3E}">
        <p14:creationId xmlns:p14="http://schemas.microsoft.com/office/powerpoint/2010/main" val="272955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表格&#10;&#10;描述已自动生成">
            <a:extLst>
              <a:ext uri="{FF2B5EF4-FFF2-40B4-BE49-F238E27FC236}">
                <a16:creationId xmlns:a16="http://schemas.microsoft.com/office/drawing/2014/main" id="{530D96E9-30E3-4FA5-84A3-539D6389E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604" y="1923914"/>
            <a:ext cx="4741069" cy="4106640"/>
          </a:xfrm>
          <a:prstGeom prst="rect">
            <a:avLst/>
          </a:prstGeom>
        </p:spPr>
      </p:pic>
      <p:pic>
        <p:nvPicPr>
          <p:cNvPr id="10" name="图片 9" descr="表格&#10;&#10;描述已自动生成">
            <a:extLst>
              <a:ext uri="{FF2B5EF4-FFF2-40B4-BE49-F238E27FC236}">
                <a16:creationId xmlns:a16="http://schemas.microsoft.com/office/drawing/2014/main" id="{287AE061-2B8A-4C95-B068-215C7546A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4926" y="2300715"/>
            <a:ext cx="3762375" cy="2876550"/>
          </a:xfrm>
          <a:prstGeom prst="rect">
            <a:avLst/>
          </a:prstGeom>
        </p:spPr>
      </p:pic>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4</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背景介绍</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B9EC3E4B-0513-4A88-8BCD-62E42AC79758}"/>
              </a:ext>
            </a:extLst>
          </p:cNvPr>
          <p:cNvSpPr/>
          <p:nvPr/>
        </p:nvSpPr>
        <p:spPr>
          <a:xfrm>
            <a:off x="428281" y="981095"/>
            <a:ext cx="7193525" cy="831894"/>
          </a:xfrm>
          <a:prstGeom prst="rect">
            <a:avLst/>
          </a:prstGeom>
        </p:spPr>
        <p:txBody>
          <a:bodyPr wrap="square">
            <a:spAutoFit/>
          </a:bodyPr>
          <a:lstStyle/>
          <a:p>
            <a:pPr>
              <a:lnSpc>
                <a:spcPct val="125000"/>
              </a:lnSpc>
            </a:pPr>
            <a:r>
              <a:rPr lang="zh-CN" altLang="en-US" sz="2000" b="1" dirty="0"/>
              <a:t>神经网络模型存在挑战</a:t>
            </a:r>
            <a:endParaRPr lang="en-US" altLang="zh-CN" sz="2000" b="1" dirty="0"/>
          </a:p>
          <a:p>
            <a:pPr marL="342900" indent="-342900">
              <a:lnSpc>
                <a:spcPct val="125000"/>
              </a:lnSpc>
              <a:buFont typeface="Arial" panose="020B0604020202020204" pitchFamily="34" charset="0"/>
              <a:buChar char="•"/>
            </a:pPr>
            <a:r>
              <a:rPr lang="zh-CN" altLang="en-US" sz="2000" dirty="0"/>
              <a:t>精度要求越来越高，而精度与模型规模有关</a:t>
            </a:r>
            <a:endParaRPr lang="en-US" altLang="zh-CN" sz="2000" dirty="0"/>
          </a:p>
        </p:txBody>
      </p:sp>
      <p:pic>
        <p:nvPicPr>
          <p:cNvPr id="5" name="图片 4" descr="图表, 折线图&#10;&#10;描述已自动生成">
            <a:extLst>
              <a:ext uri="{FF2B5EF4-FFF2-40B4-BE49-F238E27FC236}">
                <a16:creationId xmlns:a16="http://schemas.microsoft.com/office/drawing/2014/main" id="{7EB8A383-E81B-4ED4-BA57-316D09104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179" y="2823475"/>
            <a:ext cx="8429122" cy="2601372"/>
          </a:xfrm>
          <a:prstGeom prst="rect">
            <a:avLst/>
          </a:prstGeom>
        </p:spPr>
      </p:pic>
      <p:pic>
        <p:nvPicPr>
          <p:cNvPr id="15" name="图片 14" descr="图表, 折线图&#10;&#10;描述已自动生成">
            <a:extLst>
              <a:ext uri="{FF2B5EF4-FFF2-40B4-BE49-F238E27FC236}">
                <a16:creationId xmlns:a16="http://schemas.microsoft.com/office/drawing/2014/main" id="{F1657414-E341-4F54-94CD-76F468E2CF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439" y="981095"/>
            <a:ext cx="8429122" cy="5298062"/>
          </a:xfrm>
          <a:prstGeom prst="rect">
            <a:avLst/>
          </a:prstGeom>
        </p:spPr>
      </p:pic>
    </p:spTree>
    <p:extLst>
      <p:ext uri="{BB962C8B-B14F-4D97-AF65-F5344CB8AC3E}">
        <p14:creationId xmlns:p14="http://schemas.microsoft.com/office/powerpoint/2010/main" val="31079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01F092-294D-4529-AC3E-BA07023D9093}"/>
              </a:ext>
            </a:extLst>
          </p:cNvPr>
          <p:cNvSpPr>
            <a:spLocks noGrp="1"/>
          </p:cNvSpPr>
          <p:nvPr>
            <p:ph type="sldNum" sz="quarter" idx="12"/>
          </p:nvPr>
        </p:nvSpPr>
        <p:spPr/>
        <p:txBody>
          <a:bodyPr/>
          <a:lstStyle/>
          <a:p>
            <a:fld id="{72A5E12F-523A-4D75-95A2-779F57F5D9E2}" type="slidenum">
              <a:rPr lang="zh-CN" altLang="en-US" smtClean="0"/>
              <a:t>40</a:t>
            </a:fld>
            <a:endParaRPr lang="zh-CN" altLang="en-US"/>
          </a:p>
        </p:txBody>
      </p:sp>
      <p:sp>
        <p:nvSpPr>
          <p:cNvPr id="2" name="标题 1">
            <a:extLst>
              <a:ext uri="{FF2B5EF4-FFF2-40B4-BE49-F238E27FC236}">
                <a16:creationId xmlns:a16="http://schemas.microsoft.com/office/drawing/2014/main" id="{CF012801-8C4A-9541-82BF-7EFE55B1202E}"/>
              </a:ext>
            </a:extLst>
          </p:cNvPr>
          <p:cNvSpPr>
            <a:spLocks noGrp="1"/>
          </p:cNvSpPr>
          <p:nvPr>
            <p:ph type="title"/>
          </p:nvPr>
        </p:nvSpPr>
        <p:spPr/>
        <p:txBody>
          <a:bodyPr/>
          <a:lstStyle/>
          <a:p>
            <a:r>
              <a:rPr lang="zh-CN" altLang="en-US" dirty="0"/>
              <a:t>提纲</a:t>
            </a:r>
          </a:p>
        </p:txBody>
      </p:sp>
      <p:grpSp>
        <p:nvGrpSpPr>
          <p:cNvPr id="7" name="组合 6">
            <a:extLst>
              <a:ext uri="{FF2B5EF4-FFF2-40B4-BE49-F238E27FC236}">
                <a16:creationId xmlns:a16="http://schemas.microsoft.com/office/drawing/2014/main" id="{ACD57894-626F-4A5E-9F8A-3E71EDD07724}"/>
              </a:ext>
            </a:extLst>
          </p:cNvPr>
          <p:cNvGrpSpPr/>
          <p:nvPr/>
        </p:nvGrpSpPr>
        <p:grpSpPr>
          <a:xfrm>
            <a:off x="2122163" y="2312043"/>
            <a:ext cx="6306959" cy="2233913"/>
            <a:chOff x="1549246" y="2295061"/>
            <a:chExt cx="6306959" cy="2233913"/>
          </a:xfrm>
        </p:grpSpPr>
        <p:grpSp>
          <p:nvGrpSpPr>
            <p:cNvPr id="26" name="组合 25">
              <a:extLst>
                <a:ext uri="{FF2B5EF4-FFF2-40B4-BE49-F238E27FC236}">
                  <a16:creationId xmlns:a16="http://schemas.microsoft.com/office/drawing/2014/main" id="{66D6FE42-AEE7-409F-BD38-6AC28BBB12C5}"/>
                </a:ext>
              </a:extLst>
            </p:cNvPr>
            <p:cNvGrpSpPr/>
            <p:nvPr/>
          </p:nvGrpSpPr>
          <p:grpSpPr>
            <a:xfrm>
              <a:off x="1549246" y="3167389"/>
              <a:ext cx="2323652" cy="523220"/>
              <a:chOff x="1104898" y="1549242"/>
              <a:chExt cx="2323652" cy="523220"/>
            </a:xfrm>
          </p:grpSpPr>
          <p:sp>
            <p:nvSpPr>
              <p:cNvPr id="27" name="文本框 26">
                <a:extLst>
                  <a:ext uri="{FF2B5EF4-FFF2-40B4-BE49-F238E27FC236}">
                    <a16:creationId xmlns:a16="http://schemas.microsoft.com/office/drawing/2014/main" id="{070546FE-631B-4E94-B7AB-EF39735194C7}"/>
                  </a:ext>
                </a:extLst>
              </p:cNvPr>
              <p:cNvSpPr txBox="1"/>
              <p:nvPr/>
            </p:nvSpPr>
            <p:spPr>
              <a:xfrm>
                <a:off x="1463657" y="1549242"/>
                <a:ext cx="1964893" cy="523220"/>
              </a:xfrm>
              <a:prstGeom prst="rect">
                <a:avLst/>
              </a:prstGeom>
              <a:noFill/>
            </p:spPr>
            <p:txBody>
              <a:bodyPr wrap="square" rtlCol="0">
                <a:spAutoFit/>
              </a:bodyPr>
              <a:lstStyle/>
              <a:p>
                <a:r>
                  <a:rPr lang="zh-CN" altLang="en-US" sz="2800" b="1" spc="200" dirty="0">
                    <a:latin typeface="微软雅黑" panose="020B0503020204020204" pitchFamily="34" charset="-122"/>
                    <a:ea typeface="微软雅黑" panose="020B0503020204020204" pitchFamily="34" charset="-122"/>
                  </a:rPr>
                  <a:t>实验总结</a:t>
                </a:r>
              </a:p>
            </p:txBody>
          </p:sp>
          <p:grpSp>
            <p:nvGrpSpPr>
              <p:cNvPr id="28" name="Google Shape;1483;p78">
                <a:extLst>
                  <a:ext uri="{FF2B5EF4-FFF2-40B4-BE49-F238E27FC236}">
                    <a16:creationId xmlns:a16="http://schemas.microsoft.com/office/drawing/2014/main" id="{7FAFB9F4-AA02-45F0-89C3-BA9E44F80C8C}"/>
                  </a:ext>
                </a:extLst>
              </p:cNvPr>
              <p:cNvGrpSpPr/>
              <p:nvPr/>
            </p:nvGrpSpPr>
            <p:grpSpPr>
              <a:xfrm>
                <a:off x="1104898" y="1661974"/>
                <a:ext cx="206582" cy="297757"/>
                <a:chOff x="5083925" y="2066350"/>
                <a:chExt cx="28825" cy="41550"/>
              </a:xfrm>
            </p:grpSpPr>
            <p:sp>
              <p:nvSpPr>
                <p:cNvPr id="29" name="Google Shape;1484;p78">
                  <a:extLst>
                    <a:ext uri="{FF2B5EF4-FFF2-40B4-BE49-F238E27FC236}">
                      <a16:creationId xmlns:a16="http://schemas.microsoft.com/office/drawing/2014/main" id="{24ADBC5F-0B51-45CB-B0FF-6E821513F4F5}"/>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85;p78">
                  <a:extLst>
                    <a:ext uri="{FF2B5EF4-FFF2-40B4-BE49-F238E27FC236}">
                      <a16:creationId xmlns:a16="http://schemas.microsoft.com/office/drawing/2014/main" id="{37BBF488-1A16-4059-8F26-4529511C82AE}"/>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 name="文本框 32">
              <a:extLst>
                <a:ext uri="{FF2B5EF4-FFF2-40B4-BE49-F238E27FC236}">
                  <a16:creationId xmlns:a16="http://schemas.microsoft.com/office/drawing/2014/main" id="{35E55FCD-9D03-48E3-AEA1-5A12479574C3}"/>
                </a:ext>
              </a:extLst>
            </p:cNvPr>
            <p:cNvSpPr txBox="1"/>
            <p:nvPr/>
          </p:nvSpPr>
          <p:spPr>
            <a:xfrm>
              <a:off x="4426214" y="2705724"/>
              <a:ext cx="3429991" cy="461665"/>
            </a:xfrm>
            <a:prstGeom prst="rect">
              <a:avLst/>
            </a:prstGeom>
            <a:noFill/>
          </p:spPr>
          <p:txBody>
            <a:bodyPr wrap="square" rtlCol="0">
              <a:spAutoFit/>
            </a:bodyPr>
            <a:lstStyle/>
            <a:p>
              <a:pPr lvl="0"/>
              <a:r>
                <a:rPr lang="zh-CN" altLang="en-US" sz="2400" b="1" dirty="0">
                  <a:solidFill>
                    <a:schemeClr val="tx1">
                      <a:lumMod val="75000"/>
                      <a:lumOff val="25000"/>
                    </a:schemeClr>
                  </a:solidFill>
                  <a:ea typeface="微软雅黑" panose="020B0503020204020204" pitchFamily="34" charset="-122"/>
                </a:rPr>
                <a:t>实验结果展示</a:t>
              </a:r>
              <a:endParaRPr kumimoji="1" lang="zh-CN" altLang="en-US" sz="2400" dirty="0">
                <a:solidFill>
                  <a:schemeClr val="tx1">
                    <a:lumMod val="75000"/>
                    <a:lumOff val="25000"/>
                  </a:schemeClr>
                </a:solidFill>
              </a:endParaRPr>
            </a:p>
          </p:txBody>
        </p:sp>
        <p:cxnSp>
          <p:nvCxnSpPr>
            <p:cNvPr id="5" name="直接连接符 4">
              <a:extLst>
                <a:ext uri="{FF2B5EF4-FFF2-40B4-BE49-F238E27FC236}">
                  <a16:creationId xmlns:a16="http://schemas.microsoft.com/office/drawing/2014/main" id="{E30ADFAD-6C0E-4268-BBCF-EC37DCF5A430}"/>
                </a:ext>
              </a:extLst>
            </p:cNvPr>
            <p:cNvCxnSpPr>
              <a:cxnSpLocks/>
            </p:cNvCxnSpPr>
            <p:nvPr/>
          </p:nvCxnSpPr>
          <p:spPr>
            <a:xfrm>
              <a:off x="4009131" y="2295061"/>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B3514662-43E4-1B11-BCA8-36F5D75B7D1E}"/>
              </a:ext>
            </a:extLst>
          </p:cNvPr>
          <p:cNvSpPr txBox="1"/>
          <p:nvPr/>
        </p:nvSpPr>
        <p:spPr>
          <a:xfrm>
            <a:off x="4999131" y="3673630"/>
            <a:ext cx="3429991" cy="461665"/>
          </a:xfrm>
          <a:prstGeom prst="rect">
            <a:avLst/>
          </a:prstGeom>
          <a:noFill/>
        </p:spPr>
        <p:txBody>
          <a:bodyPr wrap="square" rtlCol="0">
            <a:spAutoFit/>
          </a:bodyPr>
          <a:lstStyle/>
          <a:p>
            <a:pPr lvl="0"/>
            <a:r>
              <a:rPr lang="zh-CN" altLang="en-US" sz="2400" b="1" dirty="0">
                <a:solidFill>
                  <a:schemeClr val="tx1">
                    <a:lumMod val="75000"/>
                    <a:lumOff val="25000"/>
                  </a:schemeClr>
                </a:solidFill>
                <a:ea typeface="微软雅黑" panose="020B0503020204020204" pitchFamily="34" charset="-122"/>
              </a:rPr>
              <a:t>总结</a:t>
            </a:r>
            <a:endParaRPr kumimoji="1" lang="zh-CN" altLang="en-US" sz="2400" dirty="0">
              <a:solidFill>
                <a:schemeClr val="tx1">
                  <a:lumMod val="75000"/>
                  <a:lumOff val="25000"/>
                </a:schemeClr>
              </a:solidFill>
            </a:endParaRPr>
          </a:p>
        </p:txBody>
      </p:sp>
    </p:spTree>
    <p:extLst>
      <p:ext uri="{BB962C8B-B14F-4D97-AF65-F5344CB8AC3E}">
        <p14:creationId xmlns:p14="http://schemas.microsoft.com/office/powerpoint/2010/main" val="3016907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41</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79" y="199434"/>
            <a:ext cx="637191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实验结果</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4" name="图片 3">
            <a:extLst>
              <a:ext uri="{FF2B5EF4-FFF2-40B4-BE49-F238E27FC236}">
                <a16:creationId xmlns:a16="http://schemas.microsoft.com/office/drawing/2014/main" id="{19F71849-BACC-4017-E8C4-48F2723CE8F2}"/>
              </a:ext>
            </a:extLst>
          </p:cNvPr>
          <p:cNvPicPr>
            <a:picLocks noChangeAspect="1"/>
          </p:cNvPicPr>
          <p:nvPr/>
        </p:nvPicPr>
        <p:blipFill>
          <a:blip r:embed="rId3"/>
          <a:stretch>
            <a:fillRect/>
          </a:stretch>
        </p:blipFill>
        <p:spPr>
          <a:xfrm>
            <a:off x="192505" y="1739963"/>
            <a:ext cx="8758989" cy="3235839"/>
          </a:xfrm>
          <a:prstGeom prst="rect">
            <a:avLst/>
          </a:prstGeom>
        </p:spPr>
      </p:pic>
    </p:spTree>
    <p:extLst>
      <p:ext uri="{BB962C8B-B14F-4D97-AF65-F5344CB8AC3E}">
        <p14:creationId xmlns:p14="http://schemas.microsoft.com/office/powerpoint/2010/main" val="3130503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42</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79" y="199434"/>
            <a:ext cx="637191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实验结果</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5" name="图片 4">
            <a:extLst>
              <a:ext uri="{FF2B5EF4-FFF2-40B4-BE49-F238E27FC236}">
                <a16:creationId xmlns:a16="http://schemas.microsoft.com/office/drawing/2014/main" id="{7DECC571-86FC-F646-DB5C-C4E4CC0E359F}"/>
              </a:ext>
            </a:extLst>
          </p:cNvPr>
          <p:cNvPicPr>
            <a:picLocks noChangeAspect="1"/>
          </p:cNvPicPr>
          <p:nvPr/>
        </p:nvPicPr>
        <p:blipFill rotWithShape="1">
          <a:blip r:embed="rId3"/>
          <a:srcRect b="35652"/>
          <a:stretch/>
        </p:blipFill>
        <p:spPr>
          <a:xfrm>
            <a:off x="248652" y="1886707"/>
            <a:ext cx="8646695" cy="3084586"/>
          </a:xfrm>
          <a:prstGeom prst="rect">
            <a:avLst/>
          </a:prstGeom>
        </p:spPr>
      </p:pic>
    </p:spTree>
    <p:extLst>
      <p:ext uri="{BB962C8B-B14F-4D97-AF65-F5344CB8AC3E}">
        <p14:creationId xmlns:p14="http://schemas.microsoft.com/office/powerpoint/2010/main" val="2530249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43</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79" y="199434"/>
            <a:ext cx="637191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总结</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5" name="矩形 4">
            <a:extLst>
              <a:ext uri="{FF2B5EF4-FFF2-40B4-BE49-F238E27FC236}">
                <a16:creationId xmlns:a16="http://schemas.microsoft.com/office/drawing/2014/main" id="{51E4B5D5-18DF-F212-B95B-0CE98961B029}"/>
              </a:ext>
            </a:extLst>
          </p:cNvPr>
          <p:cNvSpPr/>
          <p:nvPr/>
        </p:nvSpPr>
        <p:spPr>
          <a:xfrm>
            <a:off x="821393" y="1518948"/>
            <a:ext cx="6806628" cy="1987467"/>
          </a:xfrm>
          <a:prstGeom prst="rect">
            <a:avLst/>
          </a:prstGeom>
        </p:spPr>
        <p:txBody>
          <a:bodyPr wrap="square">
            <a:spAutoFit/>
          </a:bodyPr>
          <a:lstStyle/>
          <a:p>
            <a:pPr>
              <a:lnSpc>
                <a:spcPct val="125000"/>
              </a:lnSpc>
            </a:pPr>
            <a:r>
              <a:rPr lang="zh-CN" altLang="en-US" sz="2000" b="1" i="0" dirty="0">
                <a:solidFill>
                  <a:srgbClr val="121212"/>
                </a:solidFill>
                <a:effectLst/>
              </a:rPr>
              <a:t>研究内容</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三种策略选择</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细粒度</a:t>
            </a:r>
            <a:r>
              <a:rPr lang="en-US" altLang="zh-CN" sz="2000" dirty="0">
                <a:solidFill>
                  <a:srgbClr val="121212"/>
                </a:solidFill>
                <a:latin typeface="-apple-system"/>
              </a:rPr>
              <a:t>DAG</a:t>
            </a:r>
            <a:r>
              <a:rPr lang="zh-CN" altLang="en-US" sz="2000" dirty="0">
                <a:solidFill>
                  <a:srgbClr val="121212"/>
                </a:solidFill>
                <a:latin typeface="-apple-system"/>
              </a:rPr>
              <a:t>决策</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en-US" altLang="zh-CN" sz="2000" dirty="0">
                <a:solidFill>
                  <a:srgbClr val="121212"/>
                </a:solidFill>
                <a:latin typeface="-apple-system"/>
              </a:rPr>
              <a:t>GNN</a:t>
            </a:r>
            <a:r>
              <a:rPr lang="zh-CN" altLang="en-US" sz="2000" dirty="0">
                <a:solidFill>
                  <a:srgbClr val="121212"/>
                </a:solidFill>
                <a:latin typeface="-apple-system"/>
              </a:rPr>
              <a:t>处理图数据</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强化学习训练</a:t>
            </a:r>
            <a:endParaRPr lang="en-US" altLang="zh-CN" sz="2000" dirty="0">
              <a:solidFill>
                <a:srgbClr val="121212"/>
              </a:solidFill>
              <a:latin typeface="-apple-system"/>
            </a:endParaRPr>
          </a:p>
        </p:txBody>
      </p:sp>
      <p:sp>
        <p:nvSpPr>
          <p:cNvPr id="6" name="矩形 5">
            <a:extLst>
              <a:ext uri="{FF2B5EF4-FFF2-40B4-BE49-F238E27FC236}">
                <a16:creationId xmlns:a16="http://schemas.microsoft.com/office/drawing/2014/main" id="{34C5E0F8-3545-327A-A8A1-7B733F48DA26}"/>
              </a:ext>
            </a:extLst>
          </p:cNvPr>
          <p:cNvSpPr/>
          <p:nvPr/>
        </p:nvSpPr>
        <p:spPr>
          <a:xfrm>
            <a:off x="821392" y="3804948"/>
            <a:ext cx="6153675" cy="1218026"/>
          </a:xfrm>
          <a:prstGeom prst="rect">
            <a:avLst/>
          </a:prstGeom>
        </p:spPr>
        <p:txBody>
          <a:bodyPr wrap="square">
            <a:spAutoFit/>
          </a:bodyPr>
          <a:lstStyle/>
          <a:p>
            <a:pPr>
              <a:lnSpc>
                <a:spcPct val="125000"/>
              </a:lnSpc>
            </a:pPr>
            <a:r>
              <a:rPr lang="zh-CN" altLang="en-US" sz="2000" b="1" dirty="0">
                <a:solidFill>
                  <a:srgbClr val="121212"/>
                </a:solidFill>
                <a:latin typeface="-apple-system"/>
              </a:rPr>
              <a:t>启发</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图数据的处理（分组）</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同一机器操作调度</a:t>
            </a:r>
            <a:endParaRPr lang="en-US" altLang="zh-CN" sz="2000" dirty="0">
              <a:solidFill>
                <a:srgbClr val="121212"/>
              </a:solidFill>
              <a:latin typeface="-apple-system"/>
            </a:endParaRPr>
          </a:p>
        </p:txBody>
      </p:sp>
    </p:spTree>
    <p:extLst>
      <p:ext uri="{BB962C8B-B14F-4D97-AF65-F5344CB8AC3E}">
        <p14:creationId xmlns:p14="http://schemas.microsoft.com/office/powerpoint/2010/main" val="2846215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0390A8-A470-4C3C-81BD-F9C2724E6670}"/>
              </a:ext>
            </a:extLst>
          </p:cNvPr>
          <p:cNvSpPr>
            <a:spLocks noGrp="1"/>
          </p:cNvSpPr>
          <p:nvPr>
            <p:ph type="sldNum" sz="quarter" idx="12"/>
          </p:nvPr>
        </p:nvSpPr>
        <p:spPr/>
        <p:txBody>
          <a:bodyPr/>
          <a:lstStyle/>
          <a:p>
            <a:fld id="{72A5E12F-523A-4D75-95A2-779F57F5D9E2}" type="slidenum">
              <a:rPr lang="zh-CN" altLang="en-US" smtClean="0"/>
              <a:t>44</a:t>
            </a:fld>
            <a:endParaRPr lang="zh-CN" altLang="en-US" dirty="0"/>
          </a:p>
        </p:txBody>
      </p:sp>
    </p:spTree>
    <p:extLst>
      <p:ext uri="{BB962C8B-B14F-4D97-AF65-F5344CB8AC3E}">
        <p14:creationId xmlns:p14="http://schemas.microsoft.com/office/powerpoint/2010/main" val="862159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5</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背景介绍</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B9EC3E4B-0513-4A88-8BCD-62E42AC79758}"/>
              </a:ext>
            </a:extLst>
          </p:cNvPr>
          <p:cNvSpPr/>
          <p:nvPr/>
        </p:nvSpPr>
        <p:spPr>
          <a:xfrm>
            <a:off x="428281" y="981095"/>
            <a:ext cx="7193525" cy="1216615"/>
          </a:xfrm>
          <a:prstGeom prst="rect">
            <a:avLst/>
          </a:prstGeom>
        </p:spPr>
        <p:txBody>
          <a:bodyPr wrap="square">
            <a:spAutoFit/>
          </a:bodyPr>
          <a:lstStyle/>
          <a:p>
            <a:pPr>
              <a:lnSpc>
                <a:spcPct val="125000"/>
              </a:lnSpc>
            </a:pPr>
            <a:r>
              <a:rPr lang="zh-CN" altLang="en-US" sz="2000" b="1" dirty="0"/>
              <a:t>神经网络模型存在挑战</a:t>
            </a:r>
            <a:endParaRPr lang="en-US" altLang="zh-CN" sz="2000" b="1" dirty="0"/>
          </a:p>
          <a:p>
            <a:pPr marL="342900" indent="-342900">
              <a:lnSpc>
                <a:spcPct val="125000"/>
              </a:lnSpc>
              <a:buFont typeface="Arial" panose="020B0604020202020204" pitchFamily="34" charset="0"/>
              <a:buChar char="•"/>
            </a:pPr>
            <a:r>
              <a:rPr lang="zh-CN" altLang="en-US" sz="2000" dirty="0"/>
              <a:t>精度要求越来越高，而精度与模型规模有关</a:t>
            </a:r>
            <a:endParaRPr lang="en-US" altLang="zh-CN" sz="2000" dirty="0"/>
          </a:p>
          <a:p>
            <a:pPr marL="342900" indent="-342900">
              <a:lnSpc>
                <a:spcPct val="125000"/>
              </a:lnSpc>
              <a:buFont typeface="Arial" panose="020B0604020202020204" pitchFamily="34" charset="0"/>
              <a:buChar char="•"/>
            </a:pPr>
            <a:r>
              <a:rPr lang="zh-CN" altLang="en-US" sz="2000" dirty="0"/>
              <a:t>参数越来越多，模型越来越大</a:t>
            </a:r>
            <a:endParaRPr lang="en-US" altLang="zh-CN" sz="2000" dirty="0"/>
          </a:p>
        </p:txBody>
      </p:sp>
      <p:pic>
        <p:nvPicPr>
          <p:cNvPr id="11" name="图片 10" descr="图表&#10;&#10;描述已自动生成">
            <a:extLst>
              <a:ext uri="{FF2B5EF4-FFF2-40B4-BE49-F238E27FC236}">
                <a16:creationId xmlns:a16="http://schemas.microsoft.com/office/drawing/2014/main" id="{4FC5F700-C3BA-497A-AC78-0AE613AE8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143" y="2292758"/>
            <a:ext cx="8665713" cy="3584147"/>
          </a:xfrm>
          <a:prstGeom prst="rect">
            <a:avLst/>
          </a:prstGeom>
        </p:spPr>
      </p:pic>
    </p:spTree>
    <p:extLst>
      <p:ext uri="{BB962C8B-B14F-4D97-AF65-F5344CB8AC3E}">
        <p14:creationId xmlns:p14="http://schemas.microsoft.com/office/powerpoint/2010/main" val="2803962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6</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405745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分布式训练：训练方法</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6" name="内容占位符 566">
            <a:extLst>
              <a:ext uri="{FF2B5EF4-FFF2-40B4-BE49-F238E27FC236}">
                <a16:creationId xmlns:a16="http://schemas.microsoft.com/office/drawing/2014/main" id="{1D57D3A3-E593-3A56-3F2A-A0A3EAB1A19F}"/>
              </a:ext>
            </a:extLst>
          </p:cNvPr>
          <p:cNvPicPr>
            <a:picLocks noChangeAspect="1"/>
          </p:cNvPicPr>
          <p:nvPr/>
        </p:nvPicPr>
        <p:blipFill>
          <a:blip r:embed="rId3"/>
          <a:stretch>
            <a:fillRect/>
          </a:stretch>
        </p:blipFill>
        <p:spPr>
          <a:xfrm>
            <a:off x="620715" y="1926205"/>
            <a:ext cx="3292125" cy="2969009"/>
          </a:xfrm>
          <a:prstGeom prst="rect">
            <a:avLst/>
          </a:prstGeom>
        </p:spPr>
      </p:pic>
      <p:pic>
        <p:nvPicPr>
          <p:cNvPr id="8" name="内容占位符 399">
            <a:extLst>
              <a:ext uri="{FF2B5EF4-FFF2-40B4-BE49-F238E27FC236}">
                <a16:creationId xmlns:a16="http://schemas.microsoft.com/office/drawing/2014/main" id="{A0C38F6D-B20F-B39F-6D52-9BD0A2C5AEDD}"/>
              </a:ext>
            </a:extLst>
          </p:cNvPr>
          <p:cNvPicPr>
            <a:picLocks noChangeAspect="1"/>
          </p:cNvPicPr>
          <p:nvPr/>
        </p:nvPicPr>
        <p:blipFill>
          <a:blip r:embed="rId4"/>
          <a:stretch>
            <a:fillRect/>
          </a:stretch>
        </p:blipFill>
        <p:spPr>
          <a:xfrm>
            <a:off x="4572000" y="1926206"/>
            <a:ext cx="4340728" cy="3005588"/>
          </a:xfrm>
          <a:prstGeom prst="rect">
            <a:avLst/>
          </a:prstGeom>
        </p:spPr>
      </p:pic>
      <p:sp>
        <p:nvSpPr>
          <p:cNvPr id="10" name="矩形 9">
            <a:extLst>
              <a:ext uri="{FF2B5EF4-FFF2-40B4-BE49-F238E27FC236}">
                <a16:creationId xmlns:a16="http://schemas.microsoft.com/office/drawing/2014/main" id="{65586BBA-2F86-5A97-4ABF-4C03AA2A47AD}"/>
              </a:ext>
            </a:extLst>
          </p:cNvPr>
          <p:cNvSpPr/>
          <p:nvPr/>
        </p:nvSpPr>
        <p:spPr>
          <a:xfrm>
            <a:off x="1522462" y="1131783"/>
            <a:ext cx="1488630" cy="518091"/>
          </a:xfrm>
          <a:prstGeom prst="rect">
            <a:avLst/>
          </a:prstGeom>
        </p:spPr>
        <p:txBody>
          <a:bodyPr wrap="square">
            <a:spAutoFit/>
          </a:bodyPr>
          <a:lstStyle/>
          <a:p>
            <a:pPr>
              <a:lnSpc>
                <a:spcPct val="125000"/>
              </a:lnSpc>
            </a:pPr>
            <a:r>
              <a:rPr lang="zh-CN" altLang="en-US" sz="2400" b="1" i="0" dirty="0">
                <a:solidFill>
                  <a:srgbClr val="121212"/>
                </a:solidFill>
                <a:effectLst/>
                <a:latin typeface="-apple-system"/>
              </a:rPr>
              <a:t>数据并行</a:t>
            </a:r>
            <a:endParaRPr lang="en-US" altLang="zh-CN" sz="2400" b="1" i="0" dirty="0">
              <a:solidFill>
                <a:srgbClr val="121212"/>
              </a:solidFill>
              <a:effectLst/>
              <a:latin typeface="-apple-system"/>
            </a:endParaRPr>
          </a:p>
        </p:txBody>
      </p:sp>
      <p:sp>
        <p:nvSpPr>
          <p:cNvPr id="11" name="矩形 10">
            <a:extLst>
              <a:ext uri="{FF2B5EF4-FFF2-40B4-BE49-F238E27FC236}">
                <a16:creationId xmlns:a16="http://schemas.microsoft.com/office/drawing/2014/main" id="{DF12918F-2B91-7C24-54D2-2265AA98E514}"/>
              </a:ext>
            </a:extLst>
          </p:cNvPr>
          <p:cNvSpPr/>
          <p:nvPr/>
        </p:nvSpPr>
        <p:spPr>
          <a:xfrm>
            <a:off x="5998049" y="1131783"/>
            <a:ext cx="1488630" cy="518091"/>
          </a:xfrm>
          <a:prstGeom prst="rect">
            <a:avLst/>
          </a:prstGeom>
        </p:spPr>
        <p:txBody>
          <a:bodyPr wrap="square">
            <a:spAutoFit/>
          </a:bodyPr>
          <a:lstStyle/>
          <a:p>
            <a:pPr>
              <a:lnSpc>
                <a:spcPct val="125000"/>
              </a:lnSpc>
            </a:pPr>
            <a:r>
              <a:rPr lang="zh-CN" altLang="en-US" sz="2400" b="1" i="0" dirty="0">
                <a:solidFill>
                  <a:srgbClr val="121212"/>
                </a:solidFill>
                <a:effectLst/>
                <a:latin typeface="-apple-system"/>
              </a:rPr>
              <a:t>模型并行</a:t>
            </a:r>
            <a:endParaRPr lang="en-US" altLang="zh-CN" sz="2400" b="1" i="0" dirty="0">
              <a:solidFill>
                <a:srgbClr val="121212"/>
              </a:solidFill>
              <a:effectLst/>
              <a:latin typeface="-apple-system"/>
            </a:endParaRPr>
          </a:p>
        </p:txBody>
      </p:sp>
      <p:sp>
        <p:nvSpPr>
          <p:cNvPr id="12" name="页脚占位符 2">
            <a:extLst>
              <a:ext uri="{FF2B5EF4-FFF2-40B4-BE49-F238E27FC236}">
                <a16:creationId xmlns:a16="http://schemas.microsoft.com/office/drawing/2014/main" id="{6A6F805D-78A1-DB95-CB80-A19118AAF954}"/>
              </a:ext>
            </a:extLst>
          </p:cNvPr>
          <p:cNvSpPr txBox="1">
            <a:spLocks/>
          </p:cNvSpPr>
          <p:nvPr/>
        </p:nvSpPr>
        <p:spPr>
          <a:xfrm>
            <a:off x="183008" y="6356351"/>
            <a:ext cx="8548662" cy="415806"/>
          </a:xfrm>
          <a:prstGeom prst="rect">
            <a:avLst/>
          </a:prstGeom>
        </p:spPr>
        <p:txBody>
          <a:bodyPr vert="horz" lIns="91440" tIns="45720" rIns="91440" bIns="45720" rtlCol="0" anchor="t"/>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zh-CN" dirty="0"/>
              <a:t>[1] Huang,</a:t>
            </a:r>
            <a:r>
              <a:rPr lang="zh-CN" altLang="en-US" dirty="0"/>
              <a:t> </a:t>
            </a:r>
            <a:r>
              <a:rPr lang="en-US" altLang="zh-CN" dirty="0"/>
              <a:t>et</a:t>
            </a:r>
            <a:r>
              <a:rPr lang="zh-CN" altLang="en-US" dirty="0"/>
              <a:t> </a:t>
            </a:r>
            <a:r>
              <a:rPr lang="en-US" altLang="zh-CN" dirty="0"/>
              <a:t>al.</a:t>
            </a:r>
            <a:r>
              <a:rPr lang="zh-CN" altLang="en-US" dirty="0"/>
              <a:t> </a:t>
            </a:r>
            <a:r>
              <a:rPr lang="en-US" altLang="zh-CN" b="1" i="1" dirty="0" err="1">
                <a:solidFill>
                  <a:srgbClr val="02409A"/>
                </a:solidFill>
              </a:rPr>
              <a:t>Gpipe</a:t>
            </a:r>
            <a:r>
              <a:rPr lang="en-US" altLang="zh-CN" b="1" i="1" dirty="0">
                <a:solidFill>
                  <a:srgbClr val="02409A"/>
                </a:solidFill>
              </a:rPr>
              <a:t>: Efficient Training of Giant Neural Networks using Pipeline Parallelism</a:t>
            </a:r>
            <a:r>
              <a:rPr lang="en-US" altLang="zh-CN" dirty="0"/>
              <a:t>[C]. NIPS. 2019.</a:t>
            </a:r>
          </a:p>
          <a:p>
            <a:pPr algn="l"/>
            <a:r>
              <a:rPr lang="en-US" altLang="zh-CN" dirty="0"/>
              <a:t>[2] </a:t>
            </a:r>
            <a:r>
              <a:rPr lang="en-US" altLang="zh-CN" dirty="0" err="1"/>
              <a:t>Lepikhin</a:t>
            </a:r>
            <a:r>
              <a:rPr lang="en-US" altLang="zh-CN" dirty="0"/>
              <a:t>, et al. </a:t>
            </a:r>
            <a:r>
              <a:rPr lang="en-US" altLang="zh-CN" b="1" i="1" dirty="0" err="1">
                <a:solidFill>
                  <a:srgbClr val="02409A"/>
                </a:solidFill>
              </a:rPr>
              <a:t>GShard</a:t>
            </a:r>
            <a:r>
              <a:rPr lang="en-US" altLang="zh-CN" b="1" i="1" dirty="0">
                <a:solidFill>
                  <a:srgbClr val="02409A"/>
                </a:solidFill>
              </a:rPr>
              <a:t>: Scaling Giant Models with Conditional Computation and Automatic </a:t>
            </a:r>
            <a:r>
              <a:rPr lang="en-US" altLang="zh-CN" b="1" i="1" dirty="0" err="1">
                <a:solidFill>
                  <a:srgbClr val="02409A"/>
                </a:solidFill>
              </a:rPr>
              <a:t>Sharding</a:t>
            </a:r>
            <a:r>
              <a:rPr lang="en-US" altLang="zh-CN" dirty="0"/>
              <a:t>[C]. ICLR. 2021.</a:t>
            </a:r>
          </a:p>
        </p:txBody>
      </p:sp>
      <p:pic>
        <p:nvPicPr>
          <p:cNvPr id="14" name="图片 13">
            <a:extLst>
              <a:ext uri="{FF2B5EF4-FFF2-40B4-BE49-F238E27FC236}">
                <a16:creationId xmlns:a16="http://schemas.microsoft.com/office/drawing/2014/main" id="{69B266A9-B7C7-BD10-C22A-F9F0E01A1200}"/>
              </a:ext>
            </a:extLst>
          </p:cNvPr>
          <p:cNvPicPr>
            <a:picLocks noChangeAspect="1"/>
          </p:cNvPicPr>
          <p:nvPr/>
        </p:nvPicPr>
        <p:blipFill>
          <a:blip r:embed="rId5"/>
          <a:stretch>
            <a:fillRect/>
          </a:stretch>
        </p:blipFill>
        <p:spPr>
          <a:xfrm>
            <a:off x="444543" y="2292349"/>
            <a:ext cx="8288339" cy="2602865"/>
          </a:xfrm>
          <a:prstGeom prst="rect">
            <a:avLst/>
          </a:prstGeom>
        </p:spPr>
      </p:pic>
      <p:pic>
        <p:nvPicPr>
          <p:cNvPr id="5" name="图片 4" descr="图示&#10;&#10;描述已自动生成">
            <a:extLst>
              <a:ext uri="{FF2B5EF4-FFF2-40B4-BE49-F238E27FC236}">
                <a16:creationId xmlns:a16="http://schemas.microsoft.com/office/drawing/2014/main" id="{8033D476-3463-6E55-2AD4-0F067B07ED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543" y="1591552"/>
            <a:ext cx="8288339" cy="3895901"/>
          </a:xfrm>
          <a:prstGeom prst="rect">
            <a:avLst/>
          </a:prstGeom>
        </p:spPr>
      </p:pic>
    </p:spTree>
    <p:extLst>
      <p:ext uri="{BB962C8B-B14F-4D97-AF65-F5344CB8AC3E}">
        <p14:creationId xmlns:p14="http://schemas.microsoft.com/office/powerpoint/2010/main" val="157449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7</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294340"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参数服务器架构</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5" name="图片 4">
            <a:extLst>
              <a:ext uri="{FF2B5EF4-FFF2-40B4-BE49-F238E27FC236}">
                <a16:creationId xmlns:a16="http://schemas.microsoft.com/office/drawing/2014/main" id="{0192EF59-F8E9-48AE-A5C6-F105BE7FFB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4801" y="813347"/>
            <a:ext cx="4814397" cy="3297862"/>
          </a:xfrm>
          <a:prstGeom prst="rect">
            <a:avLst/>
          </a:prstGeom>
        </p:spPr>
      </p:pic>
      <p:sp>
        <p:nvSpPr>
          <p:cNvPr id="7" name="矩形 6">
            <a:extLst>
              <a:ext uri="{FF2B5EF4-FFF2-40B4-BE49-F238E27FC236}">
                <a16:creationId xmlns:a16="http://schemas.microsoft.com/office/drawing/2014/main" id="{B1451B0E-C676-40EA-9039-C555144E56EF}"/>
              </a:ext>
            </a:extLst>
          </p:cNvPr>
          <p:cNvSpPr/>
          <p:nvPr/>
        </p:nvSpPr>
        <p:spPr>
          <a:xfrm>
            <a:off x="1495161" y="4201902"/>
            <a:ext cx="6153675" cy="1216615"/>
          </a:xfrm>
          <a:prstGeom prst="rect">
            <a:avLst/>
          </a:prstGeom>
        </p:spPr>
        <p:txBody>
          <a:bodyPr wrap="square">
            <a:spAutoFit/>
          </a:bodyPr>
          <a:lstStyle/>
          <a:p>
            <a:pPr>
              <a:lnSpc>
                <a:spcPct val="125000"/>
              </a:lnSpc>
            </a:pPr>
            <a:r>
              <a:rPr lang="en-US" altLang="zh-CN" sz="2000" b="1" i="0" dirty="0">
                <a:solidFill>
                  <a:srgbClr val="121212"/>
                </a:solidFill>
                <a:effectLst/>
                <a:latin typeface="-apple-system"/>
              </a:rPr>
              <a:t>N</a:t>
            </a:r>
            <a:r>
              <a:rPr lang="zh-CN" altLang="en-US" sz="2000" b="1" i="0" dirty="0">
                <a:solidFill>
                  <a:srgbClr val="121212"/>
                </a:solidFill>
                <a:effectLst/>
                <a:latin typeface="-apple-system"/>
              </a:rPr>
              <a:t>个</a:t>
            </a:r>
            <a:r>
              <a:rPr lang="en-US" altLang="zh-CN" sz="2000" b="1" i="0" dirty="0">
                <a:solidFill>
                  <a:srgbClr val="121212"/>
                </a:solidFill>
                <a:effectLst/>
                <a:latin typeface="-apple-system"/>
              </a:rPr>
              <a:t>GPU</a:t>
            </a:r>
            <a:r>
              <a:rPr lang="zh-CN" altLang="en-US" sz="2000" b="1" i="0" dirty="0">
                <a:solidFill>
                  <a:srgbClr val="121212"/>
                </a:solidFill>
                <a:effectLst/>
                <a:latin typeface="-apple-system"/>
              </a:rPr>
              <a:t>，通信一次完整的参数所需时间为</a:t>
            </a:r>
            <a:r>
              <a:rPr lang="en-US" altLang="zh-CN" sz="2000" b="1" i="0" dirty="0">
                <a:solidFill>
                  <a:srgbClr val="121212"/>
                </a:solidFill>
                <a:effectLst/>
                <a:latin typeface="-apple-system"/>
              </a:rPr>
              <a:t>K</a:t>
            </a:r>
          </a:p>
          <a:p>
            <a:pPr marL="342900" indent="-342900">
              <a:lnSpc>
                <a:spcPct val="125000"/>
              </a:lnSpc>
              <a:buFont typeface="Arial" panose="020B0604020202020204" pitchFamily="34" charset="0"/>
              <a:buChar char="•"/>
            </a:pPr>
            <a:r>
              <a:rPr lang="zh-CN" altLang="en-US" sz="2000" dirty="0"/>
              <a:t>存在掉队现象</a:t>
            </a:r>
            <a:endParaRPr lang="en-US" altLang="zh-CN" sz="2000" dirty="0"/>
          </a:p>
          <a:p>
            <a:pPr marL="342900" indent="-342900">
              <a:lnSpc>
                <a:spcPct val="125000"/>
              </a:lnSpc>
              <a:buFont typeface="Arial" panose="020B0604020202020204" pitchFamily="34" charset="0"/>
              <a:buChar char="•"/>
            </a:pPr>
            <a:r>
              <a:rPr lang="zh-CN" altLang="en-US" sz="2000" dirty="0"/>
              <a:t>所有的</a:t>
            </a:r>
            <a:r>
              <a:rPr lang="en-US" altLang="zh-CN" sz="2000" dirty="0"/>
              <a:t>GPU</a:t>
            </a:r>
            <a:r>
              <a:rPr lang="zh-CN" altLang="en-US" sz="2000" dirty="0"/>
              <a:t>都需要和</a:t>
            </a:r>
            <a:r>
              <a:rPr lang="en-US" altLang="zh-CN" sz="2000" dirty="0"/>
              <a:t>Reducer</a:t>
            </a:r>
            <a:r>
              <a:rPr lang="zh-CN" altLang="en-US" sz="2000" dirty="0"/>
              <a:t>进行通信，开销大</a:t>
            </a:r>
            <a:endParaRPr lang="en-US" altLang="zh-CN" sz="2000" dirty="0"/>
          </a:p>
        </p:txBody>
      </p:sp>
      <p:pic>
        <p:nvPicPr>
          <p:cNvPr id="8" name="图形 7">
            <a:extLst>
              <a:ext uri="{FF2B5EF4-FFF2-40B4-BE49-F238E27FC236}">
                <a16:creationId xmlns:a16="http://schemas.microsoft.com/office/drawing/2014/main" id="{E1CF8155-A18C-47B8-8C74-056FE2A06E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87002" y="5472590"/>
            <a:ext cx="3241690" cy="572063"/>
          </a:xfrm>
          <a:prstGeom prst="rect">
            <a:avLst/>
          </a:prstGeom>
        </p:spPr>
      </p:pic>
    </p:spTree>
    <p:extLst>
      <p:ext uri="{BB962C8B-B14F-4D97-AF65-F5344CB8AC3E}">
        <p14:creationId xmlns:p14="http://schemas.microsoft.com/office/powerpoint/2010/main" val="322750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8</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294340"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Ring All-Reduce</a:t>
            </a:r>
          </a:p>
        </p:txBody>
      </p:sp>
      <p:pic>
        <p:nvPicPr>
          <p:cNvPr id="5" name="图片 4">
            <a:extLst>
              <a:ext uri="{FF2B5EF4-FFF2-40B4-BE49-F238E27FC236}">
                <a16:creationId xmlns:a16="http://schemas.microsoft.com/office/drawing/2014/main" id="{0192EF59-F8E9-48AE-A5C6-F105BE7FFB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79232" y="974663"/>
            <a:ext cx="4185531" cy="3297862"/>
          </a:xfrm>
          <a:prstGeom prst="rect">
            <a:avLst/>
          </a:prstGeom>
        </p:spPr>
      </p:pic>
      <p:sp>
        <p:nvSpPr>
          <p:cNvPr id="7" name="矩形 6">
            <a:extLst>
              <a:ext uri="{FF2B5EF4-FFF2-40B4-BE49-F238E27FC236}">
                <a16:creationId xmlns:a16="http://schemas.microsoft.com/office/drawing/2014/main" id="{B1451B0E-C676-40EA-9039-C555144E56EF}"/>
              </a:ext>
            </a:extLst>
          </p:cNvPr>
          <p:cNvSpPr/>
          <p:nvPr/>
        </p:nvSpPr>
        <p:spPr>
          <a:xfrm>
            <a:off x="1495161" y="4666722"/>
            <a:ext cx="6153675" cy="1216615"/>
          </a:xfrm>
          <a:prstGeom prst="rect">
            <a:avLst/>
          </a:prstGeom>
        </p:spPr>
        <p:txBody>
          <a:bodyPr wrap="square">
            <a:spAutoFit/>
          </a:bodyPr>
          <a:lstStyle/>
          <a:p>
            <a:pPr>
              <a:lnSpc>
                <a:spcPct val="125000"/>
              </a:lnSpc>
            </a:pPr>
            <a:r>
              <a:rPr lang="zh-CN" altLang="en-US" sz="2000" b="1" dirty="0">
                <a:solidFill>
                  <a:srgbClr val="121212"/>
                </a:solidFill>
                <a:latin typeface="-apple-system"/>
              </a:rPr>
              <a:t>带宽优化环解决通信问题</a:t>
            </a:r>
            <a:endParaRPr lang="en-US" altLang="zh-CN" sz="2000" b="1" i="0" dirty="0">
              <a:solidFill>
                <a:srgbClr val="121212"/>
              </a:solidFill>
              <a:effectLst/>
              <a:latin typeface="-apple-system"/>
            </a:endParaRPr>
          </a:p>
          <a:p>
            <a:pPr marL="342900" indent="-342900">
              <a:lnSpc>
                <a:spcPct val="125000"/>
              </a:lnSpc>
              <a:buFont typeface="Arial" panose="020B0604020202020204" pitchFamily="34" charset="0"/>
              <a:buChar char="•"/>
            </a:pPr>
            <a:r>
              <a:rPr lang="en-US" altLang="zh-CN" sz="2000" dirty="0">
                <a:solidFill>
                  <a:srgbClr val="121212"/>
                </a:solidFill>
                <a:latin typeface="-apple-system"/>
              </a:rPr>
              <a:t>GPU</a:t>
            </a:r>
            <a:r>
              <a:rPr lang="zh-CN" altLang="en-US" sz="2000" dirty="0">
                <a:solidFill>
                  <a:srgbClr val="121212"/>
                </a:solidFill>
                <a:latin typeface="-apple-system"/>
              </a:rPr>
              <a:t>都被安排在一个逻辑环中</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en-US" altLang="zh-CN" sz="2000" dirty="0">
                <a:solidFill>
                  <a:srgbClr val="121212"/>
                </a:solidFill>
                <a:latin typeface="-apple-system"/>
              </a:rPr>
              <a:t>GPU</a:t>
            </a:r>
            <a:r>
              <a:rPr lang="zh-CN" altLang="en-US" sz="2000" dirty="0">
                <a:solidFill>
                  <a:srgbClr val="121212"/>
                </a:solidFill>
                <a:latin typeface="-apple-system"/>
              </a:rPr>
              <a:t>只会向右邻居发送数据，从左邻居接收数据</a:t>
            </a:r>
            <a:endParaRPr lang="en-US" altLang="zh-CN" sz="2000" dirty="0">
              <a:solidFill>
                <a:srgbClr val="121212"/>
              </a:solidFill>
              <a:latin typeface="-apple-system"/>
            </a:endParaRPr>
          </a:p>
        </p:txBody>
      </p:sp>
    </p:spTree>
    <p:extLst>
      <p:ext uri="{BB962C8B-B14F-4D97-AF65-F5344CB8AC3E}">
        <p14:creationId xmlns:p14="http://schemas.microsoft.com/office/powerpoint/2010/main" val="4158326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9</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5294340"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Ring All-Reduce</a:t>
            </a:r>
          </a:p>
        </p:txBody>
      </p:sp>
      <p:pic>
        <p:nvPicPr>
          <p:cNvPr id="4" name="图片 3" descr="图示&#10;&#10;描述已自动生成">
            <a:extLst>
              <a:ext uri="{FF2B5EF4-FFF2-40B4-BE49-F238E27FC236}">
                <a16:creationId xmlns:a16="http://schemas.microsoft.com/office/drawing/2014/main" id="{FCCA1AD6-B591-4226-BCC4-B0BDFB9E1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47" y="461044"/>
            <a:ext cx="6972300" cy="4862690"/>
          </a:xfrm>
          <a:prstGeom prst="rect">
            <a:avLst/>
          </a:prstGeom>
        </p:spPr>
      </p:pic>
      <p:sp>
        <p:nvSpPr>
          <p:cNvPr id="7" name="矩形 6">
            <a:extLst>
              <a:ext uri="{FF2B5EF4-FFF2-40B4-BE49-F238E27FC236}">
                <a16:creationId xmlns:a16="http://schemas.microsoft.com/office/drawing/2014/main" id="{B1451B0E-C676-40EA-9039-C555144E56EF}"/>
              </a:ext>
            </a:extLst>
          </p:cNvPr>
          <p:cNvSpPr/>
          <p:nvPr/>
        </p:nvSpPr>
        <p:spPr>
          <a:xfrm>
            <a:off x="1495160" y="4918182"/>
            <a:ext cx="6153675" cy="831894"/>
          </a:xfrm>
          <a:prstGeom prst="rect">
            <a:avLst/>
          </a:prstGeom>
        </p:spPr>
        <p:txBody>
          <a:bodyPr wrap="square">
            <a:spAutoFit/>
          </a:bodyPr>
          <a:lstStyle/>
          <a:p>
            <a:pPr marL="342900" indent="-342900">
              <a:lnSpc>
                <a:spcPct val="125000"/>
              </a:lnSpc>
              <a:buFont typeface="Arial" panose="020B0604020202020204" pitchFamily="34" charset="0"/>
              <a:buChar char="•"/>
            </a:pPr>
            <a:r>
              <a:rPr lang="en-US" altLang="zh-CN" sz="2000" dirty="0">
                <a:solidFill>
                  <a:srgbClr val="121212"/>
                </a:solidFill>
                <a:latin typeface="-apple-system"/>
              </a:rPr>
              <a:t>GPU</a:t>
            </a:r>
            <a:r>
              <a:rPr lang="zh-CN" altLang="en-US" sz="2000" b="0" i="0" dirty="0">
                <a:solidFill>
                  <a:srgbClr val="404040"/>
                </a:solidFill>
                <a:effectLst/>
                <a:latin typeface="-apple-system"/>
              </a:rPr>
              <a:t>将张量划分为</a:t>
            </a:r>
            <a:r>
              <a:rPr lang="en-US" altLang="zh-CN" sz="2000" b="0" i="0" dirty="0">
                <a:solidFill>
                  <a:srgbClr val="404040"/>
                </a:solidFill>
                <a:effectLst/>
                <a:latin typeface="-apple-system"/>
              </a:rPr>
              <a:t>N</a:t>
            </a:r>
            <a:r>
              <a:rPr lang="zh-CN" altLang="en-US" sz="2000" b="0" i="0" dirty="0">
                <a:solidFill>
                  <a:srgbClr val="404040"/>
                </a:solidFill>
                <a:effectLst/>
                <a:latin typeface="-apple-system"/>
              </a:rPr>
              <a:t>个更小的块</a:t>
            </a:r>
            <a:endParaRPr lang="en-US" altLang="zh-CN" sz="2000" b="0" i="0" dirty="0">
              <a:solidFill>
                <a:srgbClr val="404040"/>
              </a:solidFill>
              <a:effectLst/>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进行</a:t>
            </a:r>
            <a:r>
              <a:rPr lang="en-US" altLang="zh-CN" sz="2000" dirty="0">
                <a:solidFill>
                  <a:srgbClr val="121212"/>
                </a:solidFill>
                <a:latin typeface="-apple-system"/>
              </a:rPr>
              <a:t>N-1</a:t>
            </a:r>
            <a:r>
              <a:rPr lang="zh-CN" altLang="en-US" sz="2000" dirty="0">
                <a:solidFill>
                  <a:srgbClr val="121212"/>
                </a:solidFill>
                <a:latin typeface="-apple-system"/>
              </a:rPr>
              <a:t>次 </a:t>
            </a:r>
            <a:r>
              <a:rPr lang="en-US" altLang="zh-CN" sz="2000" dirty="0">
                <a:solidFill>
                  <a:srgbClr val="121212"/>
                </a:solidFill>
                <a:latin typeface="-apple-system"/>
              </a:rPr>
              <a:t>Scatter-Reduce </a:t>
            </a:r>
            <a:r>
              <a:rPr lang="zh-CN" altLang="en-US" sz="2000" dirty="0">
                <a:solidFill>
                  <a:srgbClr val="121212"/>
                </a:solidFill>
                <a:latin typeface="-apple-system"/>
              </a:rPr>
              <a:t>迭代</a:t>
            </a:r>
            <a:endParaRPr lang="en-US" altLang="zh-CN" sz="2000" dirty="0">
              <a:solidFill>
                <a:srgbClr val="121212"/>
              </a:solidFill>
              <a:latin typeface="-apple-system"/>
            </a:endParaRPr>
          </a:p>
        </p:txBody>
      </p:sp>
    </p:spTree>
    <p:extLst>
      <p:ext uri="{BB962C8B-B14F-4D97-AF65-F5344CB8AC3E}">
        <p14:creationId xmlns:p14="http://schemas.microsoft.com/office/powerpoint/2010/main" val="172603760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组会字体">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18847</TotalTime>
  <Words>3964</Words>
  <Application>Microsoft Office PowerPoint</Application>
  <PresentationFormat>全屏显示(4:3)</PresentationFormat>
  <Paragraphs>407</Paragraphs>
  <Slides>44</Slides>
  <Notes>42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44</vt:i4>
      </vt:variant>
    </vt:vector>
  </HeadingPairs>
  <TitlesOfParts>
    <vt:vector size="53" baseType="lpstr">
      <vt:lpstr>-apple-system</vt:lpstr>
      <vt:lpstr>Helvetica Neue</vt:lpstr>
      <vt:lpstr>Vollkorn</vt:lpstr>
      <vt:lpstr>等线</vt:lpstr>
      <vt:lpstr>思源黑体 CN</vt:lpstr>
      <vt:lpstr>微软雅黑</vt:lpstr>
      <vt:lpstr>Arial</vt:lpstr>
      <vt:lpstr>Calibri</vt:lpstr>
      <vt:lpstr>Office 主题​​</vt:lpstr>
      <vt:lpstr>PowerPoint 演示文稿</vt:lpstr>
      <vt:lpstr>提纲</vt:lpstr>
      <vt:lpstr>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提纲</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王宇晨</dc:creator>
  <cp:lastModifiedBy>牛 耕</cp:lastModifiedBy>
  <cp:revision>1832</cp:revision>
  <dcterms:created xsi:type="dcterms:W3CDTF">2021-05-16T02:35:10Z</dcterms:created>
  <dcterms:modified xsi:type="dcterms:W3CDTF">2022-09-09T01:46:59Z</dcterms:modified>
</cp:coreProperties>
</file>